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367" r:id="rId3"/>
    <p:sldId id="365" r:id="rId4"/>
    <p:sldId id="354" r:id="rId5"/>
    <p:sldId id="355" r:id="rId6"/>
    <p:sldId id="309" r:id="rId7"/>
    <p:sldId id="335" r:id="rId8"/>
    <p:sldId id="369" r:id="rId9"/>
    <p:sldId id="346" r:id="rId10"/>
    <p:sldId id="366" r:id="rId11"/>
    <p:sldId id="364" r:id="rId12"/>
    <p:sldId id="359" r:id="rId13"/>
    <p:sldId id="356" r:id="rId14"/>
    <p:sldId id="370" r:id="rId15"/>
    <p:sldId id="376" r:id="rId16"/>
    <p:sldId id="371" r:id="rId17"/>
    <p:sldId id="372" r:id="rId18"/>
    <p:sldId id="373" r:id="rId19"/>
    <p:sldId id="374" r:id="rId20"/>
    <p:sldId id="375" r:id="rId21"/>
    <p:sldId id="377" r:id="rId22"/>
    <p:sldId id="378" r:id="rId2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FFCCCC"/>
    <a:srgbClr val="EF8B47"/>
    <a:srgbClr val="EC77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71" autoAdjust="0"/>
    <p:restoredTop sz="86475" autoAdjust="0"/>
  </p:normalViewPr>
  <p:slideViewPr>
    <p:cSldViewPr snapToGrid="0">
      <p:cViewPr varScale="1">
        <p:scale>
          <a:sx n="85" d="100"/>
          <a:sy n="85" d="100"/>
        </p:scale>
        <p:origin x="426" y="78"/>
      </p:cViewPr>
      <p:guideLst/>
    </p:cSldViewPr>
  </p:slideViewPr>
  <p:notesTextViewPr>
    <p:cViewPr>
      <p:scale>
        <a:sx n="3" d="2"/>
        <a:sy n="3" d="2"/>
      </p:scale>
      <p:origin x="0" y="0"/>
    </p:cViewPr>
  </p:notesTextViewPr>
  <p:sorterViewPr>
    <p:cViewPr>
      <p:scale>
        <a:sx n="100" d="100"/>
        <a:sy n="100" d="100"/>
      </p:scale>
      <p:origin x="0" y="-3858"/>
    </p:cViewPr>
  </p:sorterViewPr>
  <p:notesViewPr>
    <p:cSldViewPr snapToGrid="0">
      <p:cViewPr>
        <p:scale>
          <a:sx n="100" d="100"/>
          <a:sy n="100" d="100"/>
        </p:scale>
        <p:origin x="2676" y="-78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64" tIns="46582" rIns="93164" bIns="46582"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6434"/>
          </a:xfrm>
          <a:prstGeom prst="rect">
            <a:avLst/>
          </a:prstGeom>
        </p:spPr>
        <p:txBody>
          <a:bodyPr vert="horz" lIns="93164" tIns="46582" rIns="93164" bIns="46582" rtlCol="0"/>
          <a:lstStyle>
            <a:lvl1pPr algn="r">
              <a:defRPr sz="1200"/>
            </a:lvl1pPr>
          </a:lstStyle>
          <a:p>
            <a:fld id="{54E2BC2A-2701-4225-B66C-3D44E8566985}" type="datetimeFigureOut">
              <a:rPr lang="en-US" smtClean="0"/>
              <a:t>3/12/2019</a:t>
            </a:fld>
            <a:endParaRPr lang="en-US"/>
          </a:p>
        </p:txBody>
      </p:sp>
      <p:sp>
        <p:nvSpPr>
          <p:cNvPr id="4" name="Footer Placeholder 3"/>
          <p:cNvSpPr>
            <a:spLocks noGrp="1"/>
          </p:cNvSpPr>
          <p:nvPr>
            <p:ph type="ftr" sz="quarter" idx="2"/>
          </p:nvPr>
        </p:nvSpPr>
        <p:spPr>
          <a:xfrm>
            <a:off x="0" y="8829968"/>
            <a:ext cx="3037840" cy="466433"/>
          </a:xfrm>
          <a:prstGeom prst="rect">
            <a:avLst/>
          </a:prstGeom>
        </p:spPr>
        <p:txBody>
          <a:bodyPr vert="horz" lIns="93164" tIns="46582" rIns="93164" bIns="46582"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8"/>
            <a:ext cx="3037840" cy="466433"/>
          </a:xfrm>
          <a:prstGeom prst="rect">
            <a:avLst/>
          </a:prstGeom>
        </p:spPr>
        <p:txBody>
          <a:bodyPr vert="horz" lIns="93164" tIns="46582" rIns="93164" bIns="46582" rtlCol="0" anchor="b"/>
          <a:lstStyle>
            <a:lvl1pPr algn="r">
              <a:defRPr sz="1200"/>
            </a:lvl1pPr>
          </a:lstStyle>
          <a:p>
            <a:fld id="{196DA4D4-291C-43D5-8674-A25883AE9CE7}" type="slidenum">
              <a:rPr lang="en-US" smtClean="0"/>
              <a:t>‹#›</a:t>
            </a:fld>
            <a:endParaRPr lang="en-US"/>
          </a:p>
        </p:txBody>
      </p:sp>
    </p:spTree>
    <p:extLst>
      <p:ext uri="{BB962C8B-B14F-4D97-AF65-F5344CB8AC3E}">
        <p14:creationId xmlns:p14="http://schemas.microsoft.com/office/powerpoint/2010/main" val="39403376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64" tIns="46582" rIns="93164" bIns="46582"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64" tIns="46582" rIns="93164" bIns="46582" rtlCol="0"/>
          <a:lstStyle>
            <a:lvl1pPr algn="r">
              <a:defRPr sz="1200"/>
            </a:lvl1pPr>
          </a:lstStyle>
          <a:p>
            <a:fld id="{35E52BC2-970C-456C-8927-E67AE49D1E42}" type="datetimeFigureOut">
              <a:rPr lang="en-US" smtClean="0"/>
              <a:t>3/12/2019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64" tIns="46582" rIns="93164" bIns="46582"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64" tIns="46582" rIns="93164" bIns="4658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3037840" cy="466433"/>
          </a:xfrm>
          <a:prstGeom prst="rect">
            <a:avLst/>
          </a:prstGeom>
        </p:spPr>
        <p:txBody>
          <a:bodyPr vert="horz" lIns="93164" tIns="46582" rIns="93164" bIns="46582"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3164" tIns="46582" rIns="93164" bIns="46582" rtlCol="0" anchor="b"/>
          <a:lstStyle>
            <a:lvl1pPr algn="r">
              <a:defRPr sz="1200"/>
            </a:lvl1pPr>
          </a:lstStyle>
          <a:p>
            <a:fld id="{81296DC0-4C6B-4906-89A0-61773943CC7E}" type="slidenum">
              <a:rPr lang="en-US" smtClean="0"/>
              <a:t>‹#›</a:t>
            </a:fld>
            <a:endParaRPr lang="en-US"/>
          </a:p>
        </p:txBody>
      </p:sp>
    </p:spTree>
    <p:extLst>
      <p:ext uri="{BB962C8B-B14F-4D97-AF65-F5344CB8AC3E}">
        <p14:creationId xmlns:p14="http://schemas.microsoft.com/office/powerpoint/2010/main" val="2640598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1296DC0-4C6B-4906-89A0-61773943CC7E}" type="slidenum">
              <a:rPr lang="en-US" smtClean="0"/>
              <a:t>1</a:t>
            </a:fld>
            <a:endParaRPr lang="en-US"/>
          </a:p>
        </p:txBody>
      </p:sp>
    </p:spTree>
    <p:extLst>
      <p:ext uri="{BB962C8B-B14F-4D97-AF65-F5344CB8AC3E}">
        <p14:creationId xmlns:p14="http://schemas.microsoft.com/office/powerpoint/2010/main" val="3095241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A641BE-33A7-4EAB-8E4C-39C7F1DB2A4E}" type="datetime1">
              <a:rPr lang="en-US" smtClean="0"/>
              <a:t>3/12/2019</a:t>
            </a:fld>
            <a:endParaRPr lang="en-US"/>
          </a:p>
        </p:txBody>
      </p:sp>
      <p:sp>
        <p:nvSpPr>
          <p:cNvPr id="5" name="Footer Placeholder 4"/>
          <p:cNvSpPr>
            <a:spLocks noGrp="1"/>
          </p:cNvSpPr>
          <p:nvPr>
            <p:ph type="ftr" sz="quarter" idx="11"/>
          </p:nvPr>
        </p:nvSpPr>
        <p:spPr/>
        <p:txBody>
          <a:bodyPr/>
          <a:lstStyle/>
          <a:p>
            <a:r>
              <a:rPr lang="en-US" smtClean="0"/>
              <a:t>System of Support and School Plans </a:t>
            </a:r>
            <a:endParaRPr lang="en-US"/>
          </a:p>
        </p:txBody>
      </p:sp>
      <p:sp>
        <p:nvSpPr>
          <p:cNvPr id="6" name="Slide Number Placeholder 5"/>
          <p:cNvSpPr>
            <a:spLocks noGrp="1"/>
          </p:cNvSpPr>
          <p:nvPr>
            <p:ph type="sldNum" sz="quarter" idx="12"/>
          </p:nvPr>
        </p:nvSpPr>
        <p:spPr/>
        <p:txBody>
          <a:bodyPr/>
          <a:lstStyle/>
          <a:p>
            <a:fld id="{FFA13BC9-24A6-4090-AD96-EA972501BE3F}" type="slidenum">
              <a:rPr lang="en-US" smtClean="0"/>
              <a:t>‹#›</a:t>
            </a:fld>
            <a:endParaRPr lang="en-US"/>
          </a:p>
        </p:txBody>
      </p:sp>
    </p:spTree>
    <p:extLst>
      <p:ext uri="{BB962C8B-B14F-4D97-AF65-F5344CB8AC3E}">
        <p14:creationId xmlns:p14="http://schemas.microsoft.com/office/powerpoint/2010/main" val="3174030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940048-6A91-42E4-B057-F9FF8E2E1BBB}" type="datetime1">
              <a:rPr lang="en-US" smtClean="0"/>
              <a:t>3/12/2019</a:t>
            </a:fld>
            <a:endParaRPr lang="en-US"/>
          </a:p>
        </p:txBody>
      </p:sp>
      <p:sp>
        <p:nvSpPr>
          <p:cNvPr id="5" name="Footer Placeholder 4"/>
          <p:cNvSpPr>
            <a:spLocks noGrp="1"/>
          </p:cNvSpPr>
          <p:nvPr>
            <p:ph type="ftr" sz="quarter" idx="11"/>
          </p:nvPr>
        </p:nvSpPr>
        <p:spPr/>
        <p:txBody>
          <a:bodyPr/>
          <a:lstStyle/>
          <a:p>
            <a:r>
              <a:rPr lang="en-US" smtClean="0"/>
              <a:t>System of Support and School Plans </a:t>
            </a:r>
            <a:endParaRPr lang="en-US"/>
          </a:p>
        </p:txBody>
      </p:sp>
      <p:sp>
        <p:nvSpPr>
          <p:cNvPr id="6" name="Slide Number Placeholder 5"/>
          <p:cNvSpPr>
            <a:spLocks noGrp="1"/>
          </p:cNvSpPr>
          <p:nvPr>
            <p:ph type="sldNum" sz="quarter" idx="12"/>
          </p:nvPr>
        </p:nvSpPr>
        <p:spPr/>
        <p:txBody>
          <a:bodyPr/>
          <a:lstStyle/>
          <a:p>
            <a:fld id="{FFA13BC9-24A6-4090-AD96-EA972501BE3F}" type="slidenum">
              <a:rPr lang="en-US" smtClean="0"/>
              <a:t>‹#›</a:t>
            </a:fld>
            <a:endParaRPr lang="en-US"/>
          </a:p>
        </p:txBody>
      </p:sp>
    </p:spTree>
    <p:extLst>
      <p:ext uri="{BB962C8B-B14F-4D97-AF65-F5344CB8AC3E}">
        <p14:creationId xmlns:p14="http://schemas.microsoft.com/office/powerpoint/2010/main" val="2045168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8AEEB5-589F-4DEA-A52D-41CB269C0E5A}" type="datetime1">
              <a:rPr lang="en-US" smtClean="0"/>
              <a:t>3/12/2019</a:t>
            </a:fld>
            <a:endParaRPr lang="en-US"/>
          </a:p>
        </p:txBody>
      </p:sp>
      <p:sp>
        <p:nvSpPr>
          <p:cNvPr id="5" name="Footer Placeholder 4"/>
          <p:cNvSpPr>
            <a:spLocks noGrp="1"/>
          </p:cNvSpPr>
          <p:nvPr>
            <p:ph type="ftr" sz="quarter" idx="11"/>
          </p:nvPr>
        </p:nvSpPr>
        <p:spPr/>
        <p:txBody>
          <a:bodyPr/>
          <a:lstStyle/>
          <a:p>
            <a:r>
              <a:rPr lang="en-US" smtClean="0"/>
              <a:t>System of Support and School Plans </a:t>
            </a:r>
            <a:endParaRPr lang="en-US"/>
          </a:p>
        </p:txBody>
      </p:sp>
      <p:sp>
        <p:nvSpPr>
          <p:cNvPr id="6" name="Slide Number Placeholder 5"/>
          <p:cNvSpPr>
            <a:spLocks noGrp="1"/>
          </p:cNvSpPr>
          <p:nvPr>
            <p:ph type="sldNum" sz="quarter" idx="12"/>
          </p:nvPr>
        </p:nvSpPr>
        <p:spPr/>
        <p:txBody>
          <a:bodyPr/>
          <a:lstStyle/>
          <a:p>
            <a:fld id="{FFA13BC9-24A6-4090-AD96-EA972501BE3F}" type="slidenum">
              <a:rPr lang="en-US" smtClean="0"/>
              <a:t>‹#›</a:t>
            </a:fld>
            <a:endParaRPr lang="en-US"/>
          </a:p>
        </p:txBody>
      </p:sp>
    </p:spTree>
    <p:extLst>
      <p:ext uri="{BB962C8B-B14F-4D97-AF65-F5344CB8AC3E}">
        <p14:creationId xmlns:p14="http://schemas.microsoft.com/office/powerpoint/2010/main" val="713573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410DB0-613D-407D-8EB3-56561F9220A0}" type="datetime1">
              <a:rPr lang="en-US" smtClean="0"/>
              <a:t>3/12/2019</a:t>
            </a:fld>
            <a:endParaRPr lang="en-US"/>
          </a:p>
        </p:txBody>
      </p:sp>
      <p:sp>
        <p:nvSpPr>
          <p:cNvPr id="5" name="Footer Placeholder 4"/>
          <p:cNvSpPr>
            <a:spLocks noGrp="1"/>
          </p:cNvSpPr>
          <p:nvPr>
            <p:ph type="ftr" sz="quarter" idx="11"/>
          </p:nvPr>
        </p:nvSpPr>
        <p:spPr/>
        <p:txBody>
          <a:bodyPr/>
          <a:lstStyle/>
          <a:p>
            <a:r>
              <a:rPr lang="en-US" smtClean="0"/>
              <a:t>System of Support and School Plans </a:t>
            </a:r>
            <a:endParaRPr lang="en-US"/>
          </a:p>
        </p:txBody>
      </p:sp>
      <p:sp>
        <p:nvSpPr>
          <p:cNvPr id="6" name="Slide Number Placeholder 5"/>
          <p:cNvSpPr>
            <a:spLocks noGrp="1"/>
          </p:cNvSpPr>
          <p:nvPr>
            <p:ph type="sldNum" sz="quarter" idx="12"/>
          </p:nvPr>
        </p:nvSpPr>
        <p:spPr/>
        <p:txBody>
          <a:bodyPr/>
          <a:lstStyle/>
          <a:p>
            <a:fld id="{FFA13BC9-24A6-4090-AD96-EA972501BE3F}" type="slidenum">
              <a:rPr lang="en-US" smtClean="0"/>
              <a:t>‹#›</a:t>
            </a:fld>
            <a:endParaRPr lang="en-US"/>
          </a:p>
        </p:txBody>
      </p:sp>
    </p:spTree>
    <p:extLst>
      <p:ext uri="{BB962C8B-B14F-4D97-AF65-F5344CB8AC3E}">
        <p14:creationId xmlns:p14="http://schemas.microsoft.com/office/powerpoint/2010/main" val="2759470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3078F0-A65C-4ED1-B1F3-877A2D32CCEC}" type="datetime1">
              <a:rPr lang="en-US" smtClean="0"/>
              <a:t>3/12/2019</a:t>
            </a:fld>
            <a:endParaRPr lang="en-US"/>
          </a:p>
        </p:txBody>
      </p:sp>
      <p:sp>
        <p:nvSpPr>
          <p:cNvPr id="5" name="Footer Placeholder 4"/>
          <p:cNvSpPr>
            <a:spLocks noGrp="1"/>
          </p:cNvSpPr>
          <p:nvPr>
            <p:ph type="ftr" sz="quarter" idx="11"/>
          </p:nvPr>
        </p:nvSpPr>
        <p:spPr/>
        <p:txBody>
          <a:bodyPr/>
          <a:lstStyle/>
          <a:p>
            <a:r>
              <a:rPr lang="en-US" smtClean="0"/>
              <a:t>System of Support and School Plans </a:t>
            </a:r>
            <a:endParaRPr lang="en-US"/>
          </a:p>
        </p:txBody>
      </p:sp>
      <p:sp>
        <p:nvSpPr>
          <p:cNvPr id="6" name="Slide Number Placeholder 5"/>
          <p:cNvSpPr>
            <a:spLocks noGrp="1"/>
          </p:cNvSpPr>
          <p:nvPr>
            <p:ph type="sldNum" sz="quarter" idx="12"/>
          </p:nvPr>
        </p:nvSpPr>
        <p:spPr/>
        <p:txBody>
          <a:bodyPr/>
          <a:lstStyle/>
          <a:p>
            <a:fld id="{FFA13BC9-24A6-4090-AD96-EA972501BE3F}" type="slidenum">
              <a:rPr lang="en-US" smtClean="0"/>
              <a:t>‹#›</a:t>
            </a:fld>
            <a:endParaRPr lang="en-US"/>
          </a:p>
        </p:txBody>
      </p:sp>
    </p:spTree>
    <p:extLst>
      <p:ext uri="{BB962C8B-B14F-4D97-AF65-F5344CB8AC3E}">
        <p14:creationId xmlns:p14="http://schemas.microsoft.com/office/powerpoint/2010/main" val="432360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CA628C-2E13-41E1-8921-BA18E6396544}" type="datetime1">
              <a:rPr lang="en-US" smtClean="0"/>
              <a:t>3/12/2019</a:t>
            </a:fld>
            <a:endParaRPr lang="en-US"/>
          </a:p>
        </p:txBody>
      </p:sp>
      <p:sp>
        <p:nvSpPr>
          <p:cNvPr id="6" name="Footer Placeholder 5"/>
          <p:cNvSpPr>
            <a:spLocks noGrp="1"/>
          </p:cNvSpPr>
          <p:nvPr>
            <p:ph type="ftr" sz="quarter" idx="11"/>
          </p:nvPr>
        </p:nvSpPr>
        <p:spPr/>
        <p:txBody>
          <a:bodyPr/>
          <a:lstStyle/>
          <a:p>
            <a:r>
              <a:rPr lang="en-US" smtClean="0"/>
              <a:t>System of Support and School Plans </a:t>
            </a:r>
            <a:endParaRPr lang="en-US"/>
          </a:p>
        </p:txBody>
      </p:sp>
      <p:sp>
        <p:nvSpPr>
          <p:cNvPr id="7" name="Slide Number Placeholder 6"/>
          <p:cNvSpPr>
            <a:spLocks noGrp="1"/>
          </p:cNvSpPr>
          <p:nvPr>
            <p:ph type="sldNum" sz="quarter" idx="12"/>
          </p:nvPr>
        </p:nvSpPr>
        <p:spPr/>
        <p:txBody>
          <a:bodyPr/>
          <a:lstStyle/>
          <a:p>
            <a:fld id="{FFA13BC9-24A6-4090-AD96-EA972501BE3F}" type="slidenum">
              <a:rPr lang="en-US" smtClean="0"/>
              <a:t>‹#›</a:t>
            </a:fld>
            <a:endParaRPr lang="en-US"/>
          </a:p>
        </p:txBody>
      </p:sp>
    </p:spTree>
    <p:extLst>
      <p:ext uri="{BB962C8B-B14F-4D97-AF65-F5344CB8AC3E}">
        <p14:creationId xmlns:p14="http://schemas.microsoft.com/office/powerpoint/2010/main" val="1273191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B8330A-FB1B-4B11-834E-7D3FCDB153E4}" type="datetime1">
              <a:rPr lang="en-US" smtClean="0"/>
              <a:t>3/12/2019</a:t>
            </a:fld>
            <a:endParaRPr lang="en-US"/>
          </a:p>
        </p:txBody>
      </p:sp>
      <p:sp>
        <p:nvSpPr>
          <p:cNvPr id="8" name="Footer Placeholder 7"/>
          <p:cNvSpPr>
            <a:spLocks noGrp="1"/>
          </p:cNvSpPr>
          <p:nvPr>
            <p:ph type="ftr" sz="quarter" idx="11"/>
          </p:nvPr>
        </p:nvSpPr>
        <p:spPr/>
        <p:txBody>
          <a:bodyPr/>
          <a:lstStyle/>
          <a:p>
            <a:r>
              <a:rPr lang="en-US" smtClean="0"/>
              <a:t>System of Support and School Plans </a:t>
            </a:r>
            <a:endParaRPr lang="en-US"/>
          </a:p>
        </p:txBody>
      </p:sp>
      <p:sp>
        <p:nvSpPr>
          <p:cNvPr id="9" name="Slide Number Placeholder 8"/>
          <p:cNvSpPr>
            <a:spLocks noGrp="1"/>
          </p:cNvSpPr>
          <p:nvPr>
            <p:ph type="sldNum" sz="quarter" idx="12"/>
          </p:nvPr>
        </p:nvSpPr>
        <p:spPr/>
        <p:txBody>
          <a:bodyPr/>
          <a:lstStyle/>
          <a:p>
            <a:fld id="{FFA13BC9-24A6-4090-AD96-EA972501BE3F}" type="slidenum">
              <a:rPr lang="en-US" smtClean="0"/>
              <a:t>‹#›</a:t>
            </a:fld>
            <a:endParaRPr lang="en-US"/>
          </a:p>
        </p:txBody>
      </p:sp>
    </p:spTree>
    <p:extLst>
      <p:ext uri="{BB962C8B-B14F-4D97-AF65-F5344CB8AC3E}">
        <p14:creationId xmlns:p14="http://schemas.microsoft.com/office/powerpoint/2010/main" val="3826503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6D73003-880A-47C1-B04E-F889DE42D5D7}" type="datetime1">
              <a:rPr lang="en-US" smtClean="0"/>
              <a:t>3/12/2019</a:t>
            </a:fld>
            <a:endParaRPr lang="en-US"/>
          </a:p>
        </p:txBody>
      </p:sp>
      <p:sp>
        <p:nvSpPr>
          <p:cNvPr id="4" name="Footer Placeholder 3"/>
          <p:cNvSpPr>
            <a:spLocks noGrp="1"/>
          </p:cNvSpPr>
          <p:nvPr>
            <p:ph type="ftr" sz="quarter" idx="11"/>
          </p:nvPr>
        </p:nvSpPr>
        <p:spPr/>
        <p:txBody>
          <a:bodyPr/>
          <a:lstStyle/>
          <a:p>
            <a:r>
              <a:rPr lang="en-US" smtClean="0"/>
              <a:t>System of Support and School Plans </a:t>
            </a:r>
            <a:endParaRPr lang="en-US"/>
          </a:p>
        </p:txBody>
      </p:sp>
      <p:sp>
        <p:nvSpPr>
          <p:cNvPr id="5" name="Slide Number Placeholder 4"/>
          <p:cNvSpPr>
            <a:spLocks noGrp="1"/>
          </p:cNvSpPr>
          <p:nvPr>
            <p:ph type="sldNum" sz="quarter" idx="12"/>
          </p:nvPr>
        </p:nvSpPr>
        <p:spPr/>
        <p:txBody>
          <a:bodyPr/>
          <a:lstStyle/>
          <a:p>
            <a:fld id="{FFA13BC9-24A6-4090-AD96-EA972501BE3F}" type="slidenum">
              <a:rPr lang="en-US" smtClean="0"/>
              <a:t>‹#›</a:t>
            </a:fld>
            <a:endParaRPr lang="en-US"/>
          </a:p>
        </p:txBody>
      </p:sp>
    </p:spTree>
    <p:extLst>
      <p:ext uri="{BB962C8B-B14F-4D97-AF65-F5344CB8AC3E}">
        <p14:creationId xmlns:p14="http://schemas.microsoft.com/office/powerpoint/2010/main" val="857679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7191AA-8F41-46CB-AF09-4796CC75832D}" type="datetime1">
              <a:rPr lang="en-US" smtClean="0"/>
              <a:t>3/12/2019</a:t>
            </a:fld>
            <a:endParaRPr lang="en-US"/>
          </a:p>
        </p:txBody>
      </p:sp>
      <p:sp>
        <p:nvSpPr>
          <p:cNvPr id="3" name="Footer Placeholder 2"/>
          <p:cNvSpPr>
            <a:spLocks noGrp="1"/>
          </p:cNvSpPr>
          <p:nvPr>
            <p:ph type="ftr" sz="quarter" idx="11"/>
          </p:nvPr>
        </p:nvSpPr>
        <p:spPr/>
        <p:txBody>
          <a:bodyPr/>
          <a:lstStyle/>
          <a:p>
            <a:r>
              <a:rPr lang="en-US" smtClean="0"/>
              <a:t>System of Support and School Plans </a:t>
            </a:r>
            <a:endParaRPr lang="en-US"/>
          </a:p>
        </p:txBody>
      </p:sp>
      <p:sp>
        <p:nvSpPr>
          <p:cNvPr id="4" name="Slide Number Placeholder 3"/>
          <p:cNvSpPr>
            <a:spLocks noGrp="1"/>
          </p:cNvSpPr>
          <p:nvPr>
            <p:ph type="sldNum" sz="quarter" idx="12"/>
          </p:nvPr>
        </p:nvSpPr>
        <p:spPr/>
        <p:txBody>
          <a:bodyPr/>
          <a:lstStyle>
            <a:lvl1pPr>
              <a:defRPr sz="2000"/>
            </a:lvl1pPr>
          </a:lstStyle>
          <a:p>
            <a:fld id="{FFA13BC9-24A6-4090-AD96-EA972501BE3F}" type="slidenum">
              <a:rPr lang="en-US" smtClean="0"/>
              <a:pPr/>
              <a:t>‹#›</a:t>
            </a:fld>
            <a:endParaRPr lang="en-US" dirty="0"/>
          </a:p>
        </p:txBody>
      </p:sp>
    </p:spTree>
    <p:extLst>
      <p:ext uri="{BB962C8B-B14F-4D97-AF65-F5344CB8AC3E}">
        <p14:creationId xmlns:p14="http://schemas.microsoft.com/office/powerpoint/2010/main" val="4055633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4D0420-A39F-4550-BD99-4D32F721DDBF}" type="datetime1">
              <a:rPr lang="en-US" smtClean="0"/>
              <a:t>3/12/2019</a:t>
            </a:fld>
            <a:endParaRPr lang="en-US"/>
          </a:p>
        </p:txBody>
      </p:sp>
      <p:sp>
        <p:nvSpPr>
          <p:cNvPr id="6" name="Footer Placeholder 5"/>
          <p:cNvSpPr>
            <a:spLocks noGrp="1"/>
          </p:cNvSpPr>
          <p:nvPr>
            <p:ph type="ftr" sz="quarter" idx="11"/>
          </p:nvPr>
        </p:nvSpPr>
        <p:spPr/>
        <p:txBody>
          <a:bodyPr/>
          <a:lstStyle/>
          <a:p>
            <a:r>
              <a:rPr lang="en-US" smtClean="0"/>
              <a:t>System of Support and School Plans </a:t>
            </a:r>
            <a:endParaRPr lang="en-US"/>
          </a:p>
        </p:txBody>
      </p:sp>
      <p:sp>
        <p:nvSpPr>
          <p:cNvPr id="7" name="Slide Number Placeholder 6"/>
          <p:cNvSpPr>
            <a:spLocks noGrp="1"/>
          </p:cNvSpPr>
          <p:nvPr>
            <p:ph type="sldNum" sz="quarter" idx="12"/>
          </p:nvPr>
        </p:nvSpPr>
        <p:spPr/>
        <p:txBody>
          <a:bodyPr/>
          <a:lstStyle/>
          <a:p>
            <a:fld id="{FFA13BC9-24A6-4090-AD96-EA972501BE3F}" type="slidenum">
              <a:rPr lang="en-US" smtClean="0"/>
              <a:t>‹#›</a:t>
            </a:fld>
            <a:endParaRPr lang="en-US"/>
          </a:p>
        </p:txBody>
      </p:sp>
    </p:spTree>
    <p:extLst>
      <p:ext uri="{BB962C8B-B14F-4D97-AF65-F5344CB8AC3E}">
        <p14:creationId xmlns:p14="http://schemas.microsoft.com/office/powerpoint/2010/main" val="289134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66433C-BDAD-4707-9864-DA4E58A50AC8}" type="datetime1">
              <a:rPr lang="en-US" smtClean="0"/>
              <a:t>3/12/2019</a:t>
            </a:fld>
            <a:endParaRPr lang="en-US"/>
          </a:p>
        </p:txBody>
      </p:sp>
      <p:sp>
        <p:nvSpPr>
          <p:cNvPr id="6" name="Footer Placeholder 5"/>
          <p:cNvSpPr>
            <a:spLocks noGrp="1"/>
          </p:cNvSpPr>
          <p:nvPr>
            <p:ph type="ftr" sz="quarter" idx="11"/>
          </p:nvPr>
        </p:nvSpPr>
        <p:spPr/>
        <p:txBody>
          <a:bodyPr/>
          <a:lstStyle/>
          <a:p>
            <a:r>
              <a:rPr lang="en-US" smtClean="0"/>
              <a:t>System of Support and School Plans </a:t>
            </a:r>
            <a:endParaRPr lang="en-US"/>
          </a:p>
        </p:txBody>
      </p:sp>
      <p:sp>
        <p:nvSpPr>
          <p:cNvPr id="7" name="Slide Number Placeholder 6"/>
          <p:cNvSpPr>
            <a:spLocks noGrp="1"/>
          </p:cNvSpPr>
          <p:nvPr>
            <p:ph type="sldNum" sz="quarter" idx="12"/>
          </p:nvPr>
        </p:nvSpPr>
        <p:spPr/>
        <p:txBody>
          <a:bodyPr/>
          <a:lstStyle/>
          <a:p>
            <a:fld id="{FFA13BC9-24A6-4090-AD96-EA972501BE3F}" type="slidenum">
              <a:rPr lang="en-US" smtClean="0"/>
              <a:t>‹#›</a:t>
            </a:fld>
            <a:endParaRPr lang="en-US"/>
          </a:p>
        </p:txBody>
      </p:sp>
    </p:spTree>
    <p:extLst>
      <p:ext uri="{BB962C8B-B14F-4D97-AF65-F5344CB8AC3E}">
        <p14:creationId xmlns:p14="http://schemas.microsoft.com/office/powerpoint/2010/main" val="1622637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9B65F0-DAD0-408C-8D9D-20F0D1330728}" type="datetime1">
              <a:rPr lang="en-US" smtClean="0"/>
              <a:t>3/12/2019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System of Support and School Plans </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A13BC9-24A6-4090-AD96-EA972501BE3F}" type="slidenum">
              <a:rPr lang="en-US" smtClean="0"/>
              <a:t>‹#›</a:t>
            </a:fld>
            <a:endParaRPr lang="en-US"/>
          </a:p>
        </p:txBody>
      </p:sp>
    </p:spTree>
    <p:extLst>
      <p:ext uri="{BB962C8B-B14F-4D97-AF65-F5344CB8AC3E}">
        <p14:creationId xmlns:p14="http://schemas.microsoft.com/office/powerpoint/2010/main" val="37990050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4467225" cy="685800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657723" y="2347777"/>
            <a:ext cx="6696076" cy="3785652"/>
          </a:xfrm>
          <a:prstGeom prst="rect">
            <a:avLst/>
          </a:prstGeom>
          <a:noFill/>
        </p:spPr>
        <p:txBody>
          <a:bodyPr wrap="square" rtlCol="0">
            <a:spAutoFit/>
          </a:bodyPr>
          <a:lstStyle/>
          <a:p>
            <a:r>
              <a:rPr lang="en-US" sz="4400" dirty="0" smtClean="0"/>
              <a:t>California’s System of Support and School Plan Development:  Process and Timeline</a:t>
            </a:r>
            <a:endParaRPr lang="en-US" sz="4400" i="1" dirty="0" smtClean="0"/>
          </a:p>
          <a:p>
            <a:endParaRPr lang="en-US" sz="4400" dirty="0" smtClean="0"/>
          </a:p>
          <a:p>
            <a:endParaRPr lang="en-US" sz="2000" dirty="0"/>
          </a:p>
        </p:txBody>
      </p:sp>
      <p:sp>
        <p:nvSpPr>
          <p:cNvPr id="2" name="Footer Placeholder 1"/>
          <p:cNvSpPr>
            <a:spLocks noGrp="1"/>
          </p:cNvSpPr>
          <p:nvPr>
            <p:ph type="ftr" sz="quarter" idx="11"/>
          </p:nvPr>
        </p:nvSpPr>
        <p:spPr/>
        <p:txBody>
          <a:bodyPr/>
          <a:lstStyle/>
          <a:p>
            <a:r>
              <a:rPr lang="en-US" smtClean="0"/>
              <a:t>System of Support and School Plans </a:t>
            </a:r>
            <a:endParaRPr lang="en-US"/>
          </a:p>
        </p:txBody>
      </p:sp>
      <p:sp>
        <p:nvSpPr>
          <p:cNvPr id="3" name="Slide Number Placeholder 2"/>
          <p:cNvSpPr>
            <a:spLocks noGrp="1"/>
          </p:cNvSpPr>
          <p:nvPr>
            <p:ph type="sldNum" sz="quarter" idx="12"/>
          </p:nvPr>
        </p:nvSpPr>
        <p:spPr/>
        <p:txBody>
          <a:bodyPr/>
          <a:lstStyle/>
          <a:p>
            <a:fld id="{FFA13BC9-24A6-4090-AD96-EA972501BE3F}" type="slidenum">
              <a:rPr lang="en-US" smtClean="0"/>
              <a:t>1</a:t>
            </a:fld>
            <a:endParaRPr lang="en-US"/>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6340" y="1791016"/>
            <a:ext cx="2454544" cy="2454544"/>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50207" y="170796"/>
            <a:ext cx="1407185" cy="1086347"/>
          </a:xfrm>
          <a:prstGeom prst="rect">
            <a:avLst/>
          </a:prstGeom>
        </p:spPr>
      </p:pic>
    </p:spTree>
    <p:extLst>
      <p:ext uri="{BB962C8B-B14F-4D97-AF65-F5344CB8AC3E}">
        <p14:creationId xmlns:p14="http://schemas.microsoft.com/office/powerpoint/2010/main" val="11688915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838200" y="1286933"/>
            <a:ext cx="10515600" cy="4890030"/>
          </a:xfrm>
        </p:spPr>
        <p:txBody>
          <a:bodyPr>
            <a:noAutofit/>
          </a:bodyPr>
          <a:lstStyle/>
          <a:p>
            <a:pPr marL="0" indent="0">
              <a:buNone/>
            </a:pPr>
            <a:r>
              <a:rPr lang="en-US" sz="1600" dirty="0" smtClean="0"/>
              <a:t>A </a:t>
            </a:r>
            <a:r>
              <a:rPr lang="en-US" sz="1600" dirty="0"/>
              <a:t>description of the strategies that the school will be implementing to address school needs, including a description of how such strategies </a:t>
            </a:r>
            <a:r>
              <a:rPr lang="en-US" sz="1600" dirty="0" smtClean="0"/>
              <a:t>will—</a:t>
            </a:r>
          </a:p>
          <a:p>
            <a:pPr marL="514350" indent="-514350">
              <a:buFont typeface="+mj-lt"/>
              <a:buAutoNum type="arabicPeriod"/>
            </a:pPr>
            <a:r>
              <a:rPr lang="en-US" sz="1600" dirty="0"/>
              <a:t>P</a:t>
            </a:r>
            <a:r>
              <a:rPr lang="en-US" sz="1600" dirty="0" smtClean="0"/>
              <a:t>rovide </a:t>
            </a:r>
            <a:r>
              <a:rPr lang="en-US" sz="1600" dirty="0"/>
              <a:t>opportunities for all children including each of the subgroups of students to meet the challenging state academic </a:t>
            </a:r>
            <a:r>
              <a:rPr lang="en-US" sz="1600" dirty="0" smtClean="0"/>
              <a:t>standards</a:t>
            </a:r>
          </a:p>
          <a:p>
            <a:pPr marL="514350" indent="-514350">
              <a:buFont typeface="+mj-lt"/>
              <a:buAutoNum type="arabicPeriod"/>
            </a:pPr>
            <a:r>
              <a:rPr lang="en-US" sz="1600" dirty="0"/>
              <a:t>U</a:t>
            </a:r>
            <a:r>
              <a:rPr lang="en-US" sz="1600" dirty="0" smtClean="0"/>
              <a:t>se </a:t>
            </a:r>
            <a:r>
              <a:rPr lang="en-US" sz="1600" dirty="0"/>
              <a:t>methods and instructional strategies </a:t>
            </a:r>
            <a:r>
              <a:rPr lang="en-US" sz="1600" dirty="0" smtClean="0"/>
              <a:t>that:</a:t>
            </a:r>
          </a:p>
          <a:p>
            <a:pPr marL="971550" lvl="1" indent="-514350">
              <a:buFont typeface="+mj-lt"/>
              <a:buAutoNum type="alphaLcPeriod"/>
            </a:pPr>
            <a:r>
              <a:rPr lang="en-US" sz="1400" dirty="0" smtClean="0"/>
              <a:t>strengthen </a:t>
            </a:r>
            <a:r>
              <a:rPr lang="en-US" sz="1400" dirty="0"/>
              <a:t>the academic program in the </a:t>
            </a:r>
            <a:r>
              <a:rPr lang="en-US" sz="1400" dirty="0" smtClean="0"/>
              <a:t>school,</a:t>
            </a:r>
          </a:p>
          <a:p>
            <a:pPr marL="971550" lvl="1" indent="-514350">
              <a:buFont typeface="+mj-lt"/>
              <a:buAutoNum type="alphaLcPeriod"/>
            </a:pPr>
            <a:r>
              <a:rPr lang="en-US" sz="1400" dirty="0" smtClean="0"/>
              <a:t>increase </a:t>
            </a:r>
            <a:r>
              <a:rPr lang="en-US" sz="1400" dirty="0"/>
              <a:t>the amount and quality of learning time, </a:t>
            </a:r>
            <a:r>
              <a:rPr lang="en-US" sz="1400" dirty="0" smtClean="0"/>
              <a:t>and</a:t>
            </a:r>
          </a:p>
          <a:p>
            <a:pPr marL="971550" lvl="1" indent="-514350">
              <a:buFont typeface="+mj-lt"/>
              <a:buAutoNum type="alphaLcPeriod"/>
            </a:pPr>
            <a:r>
              <a:rPr lang="en-US" sz="1400" dirty="0" smtClean="0"/>
              <a:t>provide </a:t>
            </a:r>
            <a:r>
              <a:rPr lang="en-US" sz="1400" dirty="0"/>
              <a:t>an enriched and accelerated curriculum, which may include programs, activities, and courses necessary to provide a well-rounded </a:t>
            </a:r>
            <a:r>
              <a:rPr lang="en-US" sz="1400" dirty="0" smtClean="0"/>
              <a:t>education</a:t>
            </a:r>
            <a:endParaRPr lang="en-US" sz="1400" dirty="0"/>
          </a:p>
          <a:p>
            <a:pPr marL="514350" indent="-514350">
              <a:buFont typeface="+mj-lt"/>
              <a:buAutoNum type="arabicPeriod"/>
            </a:pPr>
            <a:r>
              <a:rPr lang="en-US" sz="1600" dirty="0" smtClean="0"/>
              <a:t>Address </a:t>
            </a:r>
            <a:r>
              <a:rPr lang="en-US" sz="1600" dirty="0"/>
              <a:t>the needs of all children in the school, but particularly the needs of those at risk of not meeting the challenging State academic standards, so that all students demonstrate at least proficiency on the State’s academic standards through activities which may </a:t>
            </a:r>
            <a:r>
              <a:rPr lang="en-US" sz="1600" dirty="0" smtClean="0"/>
              <a:t>include:</a:t>
            </a:r>
          </a:p>
          <a:p>
            <a:pPr marL="971550" lvl="1" indent="-514350">
              <a:buFont typeface="+mj-lt"/>
              <a:buAutoNum type="alphaLcPeriod"/>
            </a:pPr>
            <a:r>
              <a:rPr lang="en-US" sz="1400" dirty="0" smtClean="0"/>
              <a:t>strategies </a:t>
            </a:r>
            <a:r>
              <a:rPr lang="en-US" sz="1400" dirty="0"/>
              <a:t>to improve students’ skills outside the academic subject </a:t>
            </a:r>
            <a:r>
              <a:rPr lang="en-US" sz="1400" dirty="0" smtClean="0"/>
              <a:t>areas;</a:t>
            </a:r>
          </a:p>
          <a:p>
            <a:pPr marL="971550" lvl="1" indent="-514350">
              <a:buFont typeface="+mj-lt"/>
              <a:buAutoNum type="alphaLcPeriod"/>
            </a:pPr>
            <a:r>
              <a:rPr lang="en-US" sz="1400" dirty="0" smtClean="0"/>
              <a:t>preparation </a:t>
            </a:r>
            <a:r>
              <a:rPr lang="en-US" sz="1400" dirty="0"/>
              <a:t>for and awareness of opportunities for postsecondary education and the </a:t>
            </a:r>
            <a:r>
              <a:rPr lang="en-US" sz="1400" dirty="0" smtClean="0"/>
              <a:t>workforce;</a:t>
            </a:r>
          </a:p>
          <a:p>
            <a:pPr marL="971550" lvl="1" indent="-514350">
              <a:buFont typeface="+mj-lt"/>
              <a:buAutoNum type="alphaLcPeriod"/>
            </a:pPr>
            <a:r>
              <a:rPr lang="en-US" sz="1400" dirty="0" smtClean="0"/>
              <a:t>implementation </a:t>
            </a:r>
            <a:r>
              <a:rPr lang="en-US" sz="1400" dirty="0"/>
              <a:t>of a </a:t>
            </a:r>
            <a:r>
              <a:rPr lang="en-US" sz="1400" dirty="0" err="1"/>
              <a:t>schoolwide</a:t>
            </a:r>
            <a:r>
              <a:rPr lang="en-US" sz="1400" dirty="0"/>
              <a:t> tiered model to prevent and address problem </a:t>
            </a:r>
            <a:r>
              <a:rPr lang="en-US" sz="1400" dirty="0" smtClean="0"/>
              <a:t>behavior;</a:t>
            </a:r>
          </a:p>
          <a:p>
            <a:pPr marL="971550" lvl="1" indent="-514350">
              <a:buFont typeface="+mj-lt"/>
              <a:buAutoNum type="alphaLcPeriod"/>
            </a:pPr>
            <a:r>
              <a:rPr lang="en-US" sz="1400" dirty="0" smtClean="0"/>
              <a:t>professional </a:t>
            </a:r>
            <a:r>
              <a:rPr lang="en-US" sz="1400" dirty="0"/>
              <a:t>development and other activities for teachers, paraprofessionals, and other school personnel to improve instruction and use of data; </a:t>
            </a:r>
            <a:r>
              <a:rPr lang="en-US" sz="1400" dirty="0" smtClean="0"/>
              <a:t>and</a:t>
            </a:r>
          </a:p>
          <a:p>
            <a:pPr marL="971550" lvl="1" indent="-514350">
              <a:buFont typeface="+mj-lt"/>
              <a:buAutoNum type="alphaLcPeriod"/>
            </a:pPr>
            <a:r>
              <a:rPr lang="en-US" sz="1400" dirty="0" smtClean="0"/>
              <a:t>strategies </a:t>
            </a:r>
            <a:r>
              <a:rPr lang="en-US" sz="1400" dirty="0"/>
              <a:t>for assisting preschool children in the transition from early childhood education programs to local elementary school programs.</a:t>
            </a:r>
          </a:p>
          <a:p>
            <a:pPr marL="0" indent="0">
              <a:buNone/>
            </a:pPr>
            <a:endParaRPr lang="en-US" sz="1600" dirty="0" smtClean="0"/>
          </a:p>
          <a:p>
            <a:endParaRPr lang="en-US" sz="1600" dirty="0"/>
          </a:p>
        </p:txBody>
      </p:sp>
      <p:sp>
        <p:nvSpPr>
          <p:cNvPr id="5" name="Footer Placeholder 4"/>
          <p:cNvSpPr>
            <a:spLocks noGrp="1"/>
          </p:cNvSpPr>
          <p:nvPr>
            <p:ph type="ftr" sz="quarter" idx="11"/>
          </p:nvPr>
        </p:nvSpPr>
        <p:spPr/>
        <p:txBody>
          <a:bodyPr/>
          <a:lstStyle/>
          <a:p>
            <a:r>
              <a:rPr lang="en-US" smtClean="0"/>
              <a:t>System of Support and School Plans </a:t>
            </a:r>
            <a:endParaRPr lang="en-US" dirty="0"/>
          </a:p>
        </p:txBody>
      </p:sp>
      <p:sp>
        <p:nvSpPr>
          <p:cNvPr id="6" name="Slide Number Placeholder 5"/>
          <p:cNvSpPr>
            <a:spLocks noGrp="1"/>
          </p:cNvSpPr>
          <p:nvPr>
            <p:ph type="sldNum" sz="quarter" idx="12"/>
          </p:nvPr>
        </p:nvSpPr>
        <p:spPr/>
        <p:txBody>
          <a:bodyPr/>
          <a:lstStyle/>
          <a:p>
            <a:fld id="{FFA13BC9-24A6-4090-AD96-EA972501BE3F}" type="slidenum">
              <a:rPr lang="en-US" smtClean="0"/>
              <a:t>10</a:t>
            </a:fld>
            <a:endParaRPr lang="en-US"/>
          </a:p>
        </p:txBody>
      </p:sp>
      <p:sp>
        <p:nvSpPr>
          <p:cNvPr id="8" name="TextBox 7"/>
          <p:cNvSpPr txBox="1"/>
          <p:nvPr/>
        </p:nvSpPr>
        <p:spPr>
          <a:xfrm>
            <a:off x="383249" y="508884"/>
            <a:ext cx="11277600" cy="584775"/>
          </a:xfrm>
          <a:prstGeom prst="rect">
            <a:avLst/>
          </a:prstGeom>
          <a:solidFill>
            <a:schemeClr val="accent6">
              <a:lumMod val="20000"/>
              <a:lumOff val="80000"/>
            </a:schemeClr>
          </a:solidFill>
        </p:spPr>
        <p:txBody>
          <a:bodyPr wrap="square" rtlCol="0">
            <a:spAutoFit/>
          </a:bodyPr>
          <a:lstStyle/>
          <a:p>
            <a:pPr algn="ctr"/>
            <a:r>
              <a:rPr lang="en-US" sz="3200" b="1" dirty="0" smtClean="0"/>
              <a:t>Plan Requirements:  Actions and Strategies</a:t>
            </a:r>
            <a:endParaRPr lang="en-US" sz="3200" b="1" dirty="0"/>
          </a:p>
        </p:txBody>
      </p:sp>
    </p:spTree>
    <p:extLst>
      <p:ext uri="{BB962C8B-B14F-4D97-AF65-F5344CB8AC3E}">
        <p14:creationId xmlns:p14="http://schemas.microsoft.com/office/powerpoint/2010/main" val="20609434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System of Support and School Plans </a:t>
            </a:r>
            <a:endParaRPr lang="en-US"/>
          </a:p>
        </p:txBody>
      </p:sp>
      <p:sp>
        <p:nvSpPr>
          <p:cNvPr id="3" name="Slide Number Placeholder 2"/>
          <p:cNvSpPr>
            <a:spLocks noGrp="1"/>
          </p:cNvSpPr>
          <p:nvPr>
            <p:ph type="sldNum" sz="quarter" idx="12"/>
          </p:nvPr>
        </p:nvSpPr>
        <p:spPr/>
        <p:txBody>
          <a:bodyPr/>
          <a:lstStyle/>
          <a:p>
            <a:fld id="{FFA13BC9-24A6-4090-AD96-EA972501BE3F}" type="slidenum">
              <a:rPr lang="en-US" smtClean="0"/>
              <a:pPr/>
              <a:t>11</a:t>
            </a:fld>
            <a:endParaRPr lang="en-US" dirty="0"/>
          </a:p>
        </p:txBody>
      </p:sp>
      <p:sp>
        <p:nvSpPr>
          <p:cNvPr id="5" name="TextBox 4"/>
          <p:cNvSpPr txBox="1"/>
          <p:nvPr/>
        </p:nvSpPr>
        <p:spPr>
          <a:xfrm>
            <a:off x="351606" y="228716"/>
            <a:ext cx="11277600" cy="584775"/>
          </a:xfrm>
          <a:prstGeom prst="rect">
            <a:avLst/>
          </a:prstGeom>
          <a:solidFill>
            <a:schemeClr val="accent6">
              <a:lumMod val="20000"/>
              <a:lumOff val="80000"/>
            </a:schemeClr>
          </a:solidFill>
        </p:spPr>
        <p:txBody>
          <a:bodyPr wrap="square" rtlCol="0">
            <a:spAutoFit/>
          </a:bodyPr>
          <a:lstStyle/>
          <a:p>
            <a:pPr algn="ctr"/>
            <a:r>
              <a:rPr lang="en-US" sz="3200" b="1" dirty="0" smtClean="0"/>
              <a:t>Developing your own action/strategy</a:t>
            </a:r>
            <a:endParaRPr lang="en-US" sz="3200" b="1" dirty="0"/>
          </a:p>
        </p:txBody>
      </p:sp>
      <p:sp>
        <p:nvSpPr>
          <p:cNvPr id="4" name="TextBox 3"/>
          <p:cNvSpPr txBox="1"/>
          <p:nvPr/>
        </p:nvSpPr>
        <p:spPr>
          <a:xfrm>
            <a:off x="878542" y="1213224"/>
            <a:ext cx="10315388" cy="3970318"/>
          </a:xfrm>
          <a:prstGeom prst="rect">
            <a:avLst/>
          </a:prstGeom>
          <a:noFill/>
        </p:spPr>
        <p:txBody>
          <a:bodyPr wrap="square" rtlCol="0">
            <a:spAutoFit/>
          </a:bodyPr>
          <a:lstStyle/>
          <a:p>
            <a:r>
              <a:rPr lang="en-US" sz="3600" b="1" dirty="0" smtClean="0"/>
              <a:t>Steps</a:t>
            </a:r>
          </a:p>
          <a:p>
            <a:pPr marL="342900" indent="-342900">
              <a:buFont typeface="Arial" panose="020B0604020202020204" pitchFamily="34" charset="0"/>
              <a:buChar char="•"/>
            </a:pPr>
            <a:r>
              <a:rPr lang="en-US" sz="3600" dirty="0" smtClean="0"/>
              <a:t>Identify the goal</a:t>
            </a:r>
          </a:p>
          <a:p>
            <a:pPr marL="342900" indent="-342900">
              <a:buFont typeface="Arial" panose="020B0604020202020204" pitchFamily="34" charset="0"/>
              <a:buChar char="•"/>
            </a:pPr>
            <a:r>
              <a:rPr lang="en-US" sz="3600" dirty="0" smtClean="0"/>
              <a:t>Choose/develop your metric(s)</a:t>
            </a:r>
          </a:p>
          <a:p>
            <a:pPr marL="342900" indent="-342900">
              <a:buFont typeface="Arial" panose="020B0604020202020204" pitchFamily="34" charset="0"/>
              <a:buChar char="•"/>
            </a:pPr>
            <a:r>
              <a:rPr lang="en-US" sz="3600" dirty="0" smtClean="0"/>
              <a:t>Describe your action/strategy</a:t>
            </a:r>
          </a:p>
          <a:p>
            <a:pPr marL="342900" indent="-342900">
              <a:buFont typeface="Arial" panose="020B0604020202020204" pitchFamily="34" charset="0"/>
              <a:buChar char="•"/>
            </a:pPr>
            <a:r>
              <a:rPr lang="en-US" sz="3600" dirty="0" smtClean="0"/>
              <a:t>Plan for implementation</a:t>
            </a:r>
          </a:p>
          <a:p>
            <a:pPr marL="342900" indent="-342900">
              <a:buFont typeface="Arial" panose="020B0604020202020204" pitchFamily="34" charset="0"/>
              <a:buChar char="•"/>
            </a:pPr>
            <a:r>
              <a:rPr lang="en-US" sz="3600" dirty="0" smtClean="0"/>
              <a:t>Plan for monitoring and evaluation</a:t>
            </a:r>
          </a:p>
          <a:p>
            <a:pPr marL="342900" indent="-342900">
              <a:buFont typeface="Arial" panose="020B0604020202020204" pitchFamily="34" charset="0"/>
              <a:buChar char="•"/>
            </a:pPr>
            <a:r>
              <a:rPr lang="en-US" sz="3600" dirty="0" smtClean="0"/>
              <a:t>Plan for tracking expenditures</a:t>
            </a:r>
            <a:endParaRPr lang="en-US" sz="3600" dirty="0"/>
          </a:p>
        </p:txBody>
      </p:sp>
    </p:spTree>
    <p:extLst>
      <p:ext uri="{BB962C8B-B14F-4D97-AF65-F5344CB8AC3E}">
        <p14:creationId xmlns:p14="http://schemas.microsoft.com/office/powerpoint/2010/main" val="6184687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System of Support and School Plans </a:t>
            </a:r>
            <a:endParaRPr lang="en-US"/>
          </a:p>
        </p:txBody>
      </p:sp>
      <p:sp>
        <p:nvSpPr>
          <p:cNvPr id="3" name="Slide Number Placeholder 2"/>
          <p:cNvSpPr>
            <a:spLocks noGrp="1"/>
          </p:cNvSpPr>
          <p:nvPr>
            <p:ph type="sldNum" sz="quarter" idx="12"/>
          </p:nvPr>
        </p:nvSpPr>
        <p:spPr/>
        <p:txBody>
          <a:bodyPr/>
          <a:lstStyle/>
          <a:p>
            <a:fld id="{FFA13BC9-24A6-4090-AD96-EA972501BE3F}" type="slidenum">
              <a:rPr lang="en-US" smtClean="0"/>
              <a:pPr/>
              <a:t>12</a:t>
            </a:fld>
            <a:endParaRPr lang="en-US" dirty="0"/>
          </a:p>
        </p:txBody>
      </p:sp>
      <p:sp>
        <p:nvSpPr>
          <p:cNvPr id="6" name="TextBox 5"/>
          <p:cNvSpPr txBox="1"/>
          <p:nvPr/>
        </p:nvSpPr>
        <p:spPr>
          <a:xfrm>
            <a:off x="375298" y="609600"/>
            <a:ext cx="11277600" cy="584775"/>
          </a:xfrm>
          <a:prstGeom prst="rect">
            <a:avLst/>
          </a:prstGeom>
          <a:solidFill>
            <a:schemeClr val="accent6">
              <a:lumMod val="20000"/>
              <a:lumOff val="80000"/>
            </a:schemeClr>
          </a:solidFill>
        </p:spPr>
        <p:txBody>
          <a:bodyPr wrap="square" rtlCol="0">
            <a:spAutoFit/>
          </a:bodyPr>
          <a:lstStyle/>
          <a:p>
            <a:pPr algn="ctr"/>
            <a:r>
              <a:rPr lang="en-US" sz="3200" b="1" dirty="0" smtClean="0"/>
              <a:t>Example of Budgeted and Estimated Actual Expenditures</a:t>
            </a:r>
            <a:endParaRPr lang="en-US" sz="3200" b="1" dirty="0"/>
          </a:p>
        </p:txBody>
      </p:sp>
      <p:sp>
        <p:nvSpPr>
          <p:cNvPr id="4" name="Rectangle 3"/>
          <p:cNvSpPr/>
          <p:nvPr/>
        </p:nvSpPr>
        <p:spPr>
          <a:xfrm>
            <a:off x="487680" y="2810421"/>
            <a:ext cx="8237220" cy="3139321"/>
          </a:xfrm>
          <a:prstGeom prst="rect">
            <a:avLst/>
          </a:prstGeom>
          <a:solidFill>
            <a:srgbClr val="FFCCCC"/>
          </a:solidFill>
        </p:spPr>
        <p:txBody>
          <a:bodyPr wrap="square">
            <a:spAutoFit/>
          </a:bodyPr>
          <a:lstStyle/>
          <a:p>
            <a:r>
              <a:rPr lang="en-US" dirty="0"/>
              <a:t>Implement rigorous and differentiated learning models to respond to the needs of diverse learners in </a:t>
            </a:r>
            <a:r>
              <a:rPr lang="en-US" dirty="0" err="1"/>
              <a:t>preK</a:t>
            </a:r>
            <a:r>
              <a:rPr lang="en-US" dirty="0"/>
              <a:t> - Adult Education and promote opportunities for </a:t>
            </a:r>
            <a:r>
              <a:rPr lang="en-US" dirty="0" err="1"/>
              <a:t>reteaching</a:t>
            </a:r>
            <a:r>
              <a:rPr lang="en-US" dirty="0"/>
              <a:t>, acceleration, and access to a broad course of study, including the following programs: </a:t>
            </a:r>
            <a:endParaRPr lang="en-US" dirty="0" smtClean="0"/>
          </a:p>
          <a:p>
            <a:r>
              <a:rPr lang="en-US" dirty="0" smtClean="0"/>
              <a:t>*</a:t>
            </a:r>
            <a:r>
              <a:rPr lang="en-US" dirty="0"/>
              <a:t>Interdisciplinary UC a-g approved courses </a:t>
            </a:r>
            <a:endParaRPr lang="en-US" dirty="0" smtClean="0"/>
          </a:p>
          <a:p>
            <a:r>
              <a:rPr lang="en-US" dirty="0" smtClean="0"/>
              <a:t>*</a:t>
            </a:r>
            <a:r>
              <a:rPr lang="en-US" dirty="0"/>
              <a:t>Integrated CTE </a:t>
            </a:r>
            <a:endParaRPr lang="en-US" dirty="0" smtClean="0"/>
          </a:p>
          <a:p>
            <a:r>
              <a:rPr lang="en-US" dirty="0" smtClean="0"/>
              <a:t>*</a:t>
            </a:r>
            <a:r>
              <a:rPr lang="en-US" dirty="0"/>
              <a:t>Integrated VAPA </a:t>
            </a:r>
            <a:endParaRPr lang="en-US" dirty="0" smtClean="0"/>
          </a:p>
          <a:p>
            <a:r>
              <a:rPr lang="en-US" dirty="0" smtClean="0"/>
              <a:t>*</a:t>
            </a:r>
            <a:r>
              <a:rPr lang="en-US" dirty="0"/>
              <a:t>Online learning </a:t>
            </a:r>
            <a:endParaRPr lang="en-US" dirty="0" smtClean="0"/>
          </a:p>
          <a:p>
            <a:r>
              <a:rPr lang="en-US" dirty="0" smtClean="0"/>
              <a:t>*</a:t>
            </a:r>
            <a:r>
              <a:rPr lang="en-US" dirty="0"/>
              <a:t>Dual/concurrent enrollment </a:t>
            </a:r>
            <a:endParaRPr lang="en-US" dirty="0" smtClean="0"/>
          </a:p>
          <a:p>
            <a:r>
              <a:rPr lang="en-US" dirty="0" smtClean="0"/>
              <a:t>*</a:t>
            </a:r>
            <a:r>
              <a:rPr lang="en-US" dirty="0"/>
              <a:t>Dual Immersion program expansion </a:t>
            </a:r>
            <a:endParaRPr lang="en-US" dirty="0" smtClean="0"/>
          </a:p>
          <a:p>
            <a:r>
              <a:rPr lang="en-US" dirty="0" smtClean="0"/>
              <a:t>*</a:t>
            </a:r>
            <a:r>
              <a:rPr lang="en-US" dirty="0"/>
              <a:t>Ethnic Studies and Mariachi courses will be ready for board approval no later than January 25, 2018 </a:t>
            </a:r>
          </a:p>
        </p:txBody>
      </p:sp>
      <p:sp>
        <p:nvSpPr>
          <p:cNvPr id="5" name="TextBox 4"/>
          <p:cNvSpPr txBox="1"/>
          <p:nvPr/>
        </p:nvSpPr>
        <p:spPr>
          <a:xfrm>
            <a:off x="375298" y="1607438"/>
            <a:ext cx="11277600" cy="954107"/>
          </a:xfrm>
          <a:prstGeom prst="rect">
            <a:avLst/>
          </a:prstGeom>
          <a:noFill/>
        </p:spPr>
        <p:txBody>
          <a:bodyPr wrap="square" rtlCol="0">
            <a:spAutoFit/>
          </a:bodyPr>
          <a:lstStyle/>
          <a:p>
            <a:r>
              <a:rPr lang="en-US" sz="2800" dirty="0" smtClean="0"/>
              <a:t>Goal 2:  All students will graduate high school and be competitively college and career ready through personalized learning. </a:t>
            </a:r>
          </a:p>
        </p:txBody>
      </p:sp>
      <p:pic>
        <p:nvPicPr>
          <p:cNvPr id="8" name="Picture 7"/>
          <p:cNvPicPr>
            <a:picLocks noChangeAspect="1"/>
          </p:cNvPicPr>
          <p:nvPr/>
        </p:nvPicPr>
        <p:blipFill>
          <a:blip r:embed="rId2"/>
          <a:stretch>
            <a:fillRect/>
          </a:stretch>
        </p:blipFill>
        <p:spPr>
          <a:xfrm>
            <a:off x="8895397" y="2810421"/>
            <a:ext cx="2984183" cy="1377315"/>
          </a:xfrm>
          <a:prstGeom prst="rect">
            <a:avLst/>
          </a:prstGeom>
        </p:spPr>
      </p:pic>
      <p:pic>
        <p:nvPicPr>
          <p:cNvPr id="9" name="Picture 8"/>
          <p:cNvPicPr>
            <a:picLocks noChangeAspect="1"/>
          </p:cNvPicPr>
          <p:nvPr/>
        </p:nvPicPr>
        <p:blipFill>
          <a:blip r:embed="rId3"/>
          <a:stretch>
            <a:fillRect/>
          </a:stretch>
        </p:blipFill>
        <p:spPr>
          <a:xfrm>
            <a:off x="8896350" y="4545869"/>
            <a:ext cx="2983230" cy="1403873"/>
          </a:xfrm>
          <a:prstGeom prst="rect">
            <a:avLst/>
          </a:prstGeom>
        </p:spPr>
      </p:pic>
      <p:sp>
        <p:nvSpPr>
          <p:cNvPr id="10" name="Explosion 1 9"/>
          <p:cNvSpPr/>
          <p:nvPr/>
        </p:nvSpPr>
        <p:spPr>
          <a:xfrm>
            <a:off x="10286435" y="5623219"/>
            <a:ext cx="1190837" cy="915693"/>
          </a:xfrm>
          <a:prstGeom prst="irregularSeal1">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New</a:t>
            </a:r>
            <a:endParaRPr lang="en-US" dirty="0"/>
          </a:p>
        </p:txBody>
      </p:sp>
    </p:spTree>
    <p:extLst>
      <p:ext uri="{BB962C8B-B14F-4D97-AF65-F5344CB8AC3E}">
        <p14:creationId xmlns:p14="http://schemas.microsoft.com/office/powerpoint/2010/main" val="18868210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System of Support and School Plans </a:t>
            </a:r>
            <a:endParaRPr lang="en-US"/>
          </a:p>
        </p:txBody>
      </p:sp>
      <p:sp>
        <p:nvSpPr>
          <p:cNvPr id="3" name="Slide Number Placeholder 2"/>
          <p:cNvSpPr>
            <a:spLocks noGrp="1"/>
          </p:cNvSpPr>
          <p:nvPr>
            <p:ph type="sldNum" sz="quarter" idx="12"/>
          </p:nvPr>
        </p:nvSpPr>
        <p:spPr/>
        <p:txBody>
          <a:bodyPr/>
          <a:lstStyle/>
          <a:p>
            <a:fld id="{FFA13BC9-24A6-4090-AD96-EA972501BE3F}" type="slidenum">
              <a:rPr lang="en-US" smtClean="0"/>
              <a:pPr/>
              <a:t>13</a:t>
            </a:fld>
            <a:endParaRPr lang="en-US" dirty="0"/>
          </a:p>
        </p:txBody>
      </p:sp>
      <p:sp>
        <p:nvSpPr>
          <p:cNvPr id="5" name="TextBox 4"/>
          <p:cNvSpPr txBox="1"/>
          <p:nvPr/>
        </p:nvSpPr>
        <p:spPr>
          <a:xfrm>
            <a:off x="351606" y="228716"/>
            <a:ext cx="11277600" cy="584775"/>
          </a:xfrm>
          <a:prstGeom prst="rect">
            <a:avLst/>
          </a:prstGeom>
          <a:solidFill>
            <a:schemeClr val="accent6">
              <a:lumMod val="20000"/>
              <a:lumOff val="80000"/>
            </a:schemeClr>
          </a:solidFill>
        </p:spPr>
        <p:txBody>
          <a:bodyPr wrap="square" rtlCol="0">
            <a:spAutoFit/>
          </a:bodyPr>
          <a:lstStyle/>
          <a:p>
            <a:pPr algn="ctr"/>
            <a:r>
              <a:rPr lang="en-US" sz="3200" b="1" dirty="0" smtClean="0"/>
              <a:t>Additions to the LCAP Template</a:t>
            </a:r>
            <a:endParaRPr lang="en-US" sz="3200" b="1" dirty="0"/>
          </a:p>
        </p:txBody>
      </p:sp>
      <p:sp>
        <p:nvSpPr>
          <p:cNvPr id="4" name="TextBox 3"/>
          <p:cNvSpPr txBox="1"/>
          <p:nvPr/>
        </p:nvSpPr>
        <p:spPr>
          <a:xfrm>
            <a:off x="509997" y="1950155"/>
            <a:ext cx="11172006" cy="3539430"/>
          </a:xfrm>
          <a:prstGeom prst="rect">
            <a:avLst/>
          </a:prstGeom>
          <a:noFill/>
        </p:spPr>
        <p:txBody>
          <a:bodyPr wrap="square" rtlCol="0">
            <a:spAutoFit/>
          </a:bodyPr>
          <a:lstStyle/>
          <a:p>
            <a:r>
              <a:rPr lang="en-US" sz="2800" dirty="0" smtClean="0"/>
              <a:t>New Sections</a:t>
            </a:r>
          </a:p>
          <a:p>
            <a:pPr marL="342900" indent="-342900">
              <a:buFont typeface="+mj-lt"/>
              <a:buAutoNum type="arabicPeriod"/>
            </a:pPr>
            <a:r>
              <a:rPr lang="en-US" sz="2800" dirty="0" smtClean="0"/>
              <a:t>Schools Identified for Comprehensive Support and Improvement</a:t>
            </a:r>
          </a:p>
          <a:p>
            <a:pPr marL="342900" indent="-342900">
              <a:buFont typeface="+mj-lt"/>
              <a:buAutoNum type="arabicPeriod"/>
            </a:pPr>
            <a:r>
              <a:rPr lang="en-US" sz="2800" dirty="0" smtClean="0"/>
              <a:t>How the District has supported the CSI school in developing a plan that includes a school-level needs assessment, evidence-based interventions, and the identification of any resource inequities</a:t>
            </a:r>
          </a:p>
          <a:p>
            <a:pPr marL="342900" indent="-342900">
              <a:buFont typeface="+mj-lt"/>
              <a:buAutoNum type="arabicPeriod"/>
            </a:pPr>
            <a:r>
              <a:rPr lang="en-US" sz="2800" dirty="0" smtClean="0"/>
              <a:t>How the District will monitor and evaluate the implementation and effectiveness of the CSI plan to support student and school improvement.</a:t>
            </a:r>
          </a:p>
          <a:p>
            <a:pPr marL="342900" indent="-342900">
              <a:buFont typeface="+mj-lt"/>
              <a:buAutoNum type="arabicPeriod"/>
            </a:pPr>
            <a:r>
              <a:rPr lang="en-US" sz="2800" dirty="0" smtClean="0"/>
              <a:t>Budget Overview for Parents</a:t>
            </a:r>
            <a:endParaRPr lang="en-US" sz="2800" dirty="0"/>
          </a:p>
        </p:txBody>
      </p:sp>
      <p:sp>
        <p:nvSpPr>
          <p:cNvPr id="8" name="Explosion 1 7"/>
          <p:cNvSpPr/>
          <p:nvPr/>
        </p:nvSpPr>
        <p:spPr>
          <a:xfrm>
            <a:off x="575733" y="234255"/>
            <a:ext cx="1794934" cy="1524000"/>
          </a:xfrm>
          <a:prstGeom prst="irregularSeal1">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New</a:t>
            </a:r>
            <a:endParaRPr lang="en-US" dirty="0"/>
          </a:p>
        </p:txBody>
      </p:sp>
    </p:spTree>
    <p:extLst>
      <p:ext uri="{BB962C8B-B14F-4D97-AF65-F5344CB8AC3E}">
        <p14:creationId xmlns:p14="http://schemas.microsoft.com/office/powerpoint/2010/main" val="12194528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System of Support and School Plans </a:t>
            </a:r>
            <a:endParaRPr lang="en-US"/>
          </a:p>
        </p:txBody>
      </p:sp>
      <p:sp>
        <p:nvSpPr>
          <p:cNvPr id="3" name="Slide Number Placeholder 2"/>
          <p:cNvSpPr>
            <a:spLocks noGrp="1"/>
          </p:cNvSpPr>
          <p:nvPr>
            <p:ph type="sldNum" sz="quarter" idx="12"/>
          </p:nvPr>
        </p:nvSpPr>
        <p:spPr/>
        <p:txBody>
          <a:bodyPr/>
          <a:lstStyle/>
          <a:p>
            <a:fld id="{FFA13BC9-24A6-4090-AD96-EA972501BE3F}" type="slidenum">
              <a:rPr lang="en-US" smtClean="0"/>
              <a:pPr/>
              <a:t>14</a:t>
            </a:fld>
            <a:endParaRPr lang="en-US" dirty="0"/>
          </a:p>
        </p:txBody>
      </p:sp>
      <p:sp>
        <p:nvSpPr>
          <p:cNvPr id="4" name="TextBox 3"/>
          <p:cNvSpPr txBox="1"/>
          <p:nvPr/>
        </p:nvSpPr>
        <p:spPr>
          <a:xfrm>
            <a:off x="351606" y="228716"/>
            <a:ext cx="11277600" cy="584775"/>
          </a:xfrm>
          <a:prstGeom prst="rect">
            <a:avLst/>
          </a:prstGeom>
          <a:solidFill>
            <a:schemeClr val="accent6">
              <a:lumMod val="20000"/>
              <a:lumOff val="80000"/>
            </a:schemeClr>
          </a:solidFill>
        </p:spPr>
        <p:txBody>
          <a:bodyPr wrap="square" rtlCol="0">
            <a:spAutoFit/>
          </a:bodyPr>
          <a:lstStyle/>
          <a:p>
            <a:pPr algn="ctr"/>
            <a:r>
              <a:rPr lang="en-US" sz="3200" b="1" dirty="0" smtClean="0"/>
              <a:t>Root Cause Analysis</a:t>
            </a:r>
            <a:endParaRPr lang="en-US" sz="3200" b="1" dirty="0"/>
          </a:p>
        </p:txBody>
      </p:sp>
      <p:sp>
        <p:nvSpPr>
          <p:cNvPr id="5" name="TextBox 4"/>
          <p:cNvSpPr txBox="1"/>
          <p:nvPr/>
        </p:nvSpPr>
        <p:spPr>
          <a:xfrm>
            <a:off x="541867" y="1411111"/>
            <a:ext cx="11087339" cy="1323439"/>
          </a:xfrm>
          <a:prstGeom prst="rect">
            <a:avLst/>
          </a:prstGeom>
          <a:noFill/>
        </p:spPr>
        <p:txBody>
          <a:bodyPr wrap="square" rtlCol="0">
            <a:spAutoFit/>
          </a:bodyPr>
          <a:lstStyle/>
          <a:p>
            <a:r>
              <a:rPr lang="en-US" sz="4000" b="1" dirty="0" smtClean="0"/>
              <a:t>The goal of root cause analysis to get a deeper understanding of the problem we want to address.</a:t>
            </a:r>
            <a:endParaRPr lang="en-US" sz="4000" dirty="0" smtClean="0"/>
          </a:p>
        </p:txBody>
      </p:sp>
      <p:sp>
        <p:nvSpPr>
          <p:cNvPr id="6" name="TextBox 5"/>
          <p:cNvSpPr txBox="1"/>
          <p:nvPr/>
        </p:nvSpPr>
        <p:spPr>
          <a:xfrm>
            <a:off x="2901244" y="3668888"/>
            <a:ext cx="6386689" cy="2246769"/>
          </a:xfrm>
          <a:prstGeom prst="rect">
            <a:avLst/>
          </a:prstGeom>
          <a:noFill/>
        </p:spPr>
        <p:txBody>
          <a:bodyPr wrap="square" rtlCol="0">
            <a:spAutoFit/>
          </a:bodyPr>
          <a:lstStyle/>
          <a:p>
            <a:r>
              <a:rPr lang="en-US" sz="2000" b="1" dirty="0" smtClean="0"/>
              <a:t>Norms</a:t>
            </a:r>
          </a:p>
          <a:p>
            <a:pPr marL="285750" indent="-285750">
              <a:buFont typeface="Arial" panose="020B0604020202020204" pitchFamily="34" charset="0"/>
              <a:buChar char="•"/>
            </a:pPr>
            <a:r>
              <a:rPr lang="en-US" sz="2000" dirty="0" smtClean="0"/>
              <a:t>Avoid “</a:t>
            </a:r>
            <a:r>
              <a:rPr lang="en-US" sz="2000" dirty="0" err="1" smtClean="0"/>
              <a:t>solutionitis</a:t>
            </a:r>
            <a:r>
              <a:rPr lang="en-US" sz="2000" dirty="0" smtClean="0"/>
              <a:t>” = the goal is to understand the issue, not solve it (yet)</a:t>
            </a:r>
          </a:p>
          <a:p>
            <a:pPr marL="285750" indent="-285750">
              <a:buFont typeface="Arial" panose="020B0604020202020204" pitchFamily="34" charset="0"/>
              <a:buChar char="•"/>
            </a:pPr>
            <a:r>
              <a:rPr lang="en-US" sz="2000" dirty="0" smtClean="0"/>
              <a:t>“Yes and” = the goal is to generate lots of ideas, and not fixate on one</a:t>
            </a:r>
          </a:p>
          <a:p>
            <a:pPr marL="285750" indent="-285750">
              <a:buFont typeface="Arial" panose="020B0604020202020204" pitchFamily="34" charset="0"/>
              <a:buChar char="•"/>
            </a:pPr>
            <a:r>
              <a:rPr lang="en-US" sz="2000" dirty="0" smtClean="0"/>
              <a:t>Embrace uncertainty</a:t>
            </a:r>
          </a:p>
          <a:p>
            <a:pPr marL="285750" indent="-285750">
              <a:buFont typeface="Arial" panose="020B0604020202020204" pitchFamily="34" charset="0"/>
              <a:buChar char="•"/>
            </a:pPr>
            <a:r>
              <a:rPr lang="en-US" sz="2000" dirty="0" smtClean="0"/>
              <a:t>Share the air</a:t>
            </a:r>
            <a:endParaRPr lang="en-US" sz="2000" dirty="0"/>
          </a:p>
        </p:txBody>
      </p:sp>
    </p:spTree>
    <p:extLst>
      <p:ext uri="{BB962C8B-B14F-4D97-AF65-F5344CB8AC3E}">
        <p14:creationId xmlns:p14="http://schemas.microsoft.com/office/powerpoint/2010/main" val="15349293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System of Support and School Plans </a:t>
            </a:r>
            <a:endParaRPr lang="en-US"/>
          </a:p>
        </p:txBody>
      </p:sp>
      <p:sp>
        <p:nvSpPr>
          <p:cNvPr id="3" name="Slide Number Placeholder 2"/>
          <p:cNvSpPr>
            <a:spLocks noGrp="1"/>
          </p:cNvSpPr>
          <p:nvPr>
            <p:ph type="sldNum" sz="quarter" idx="12"/>
          </p:nvPr>
        </p:nvSpPr>
        <p:spPr/>
        <p:txBody>
          <a:bodyPr/>
          <a:lstStyle/>
          <a:p>
            <a:fld id="{FFA13BC9-24A6-4090-AD96-EA972501BE3F}" type="slidenum">
              <a:rPr lang="en-US" smtClean="0"/>
              <a:pPr/>
              <a:t>15</a:t>
            </a:fld>
            <a:endParaRPr lang="en-US" dirty="0"/>
          </a:p>
        </p:txBody>
      </p:sp>
      <p:sp>
        <p:nvSpPr>
          <p:cNvPr id="4" name="TextBox 3"/>
          <p:cNvSpPr txBox="1"/>
          <p:nvPr/>
        </p:nvSpPr>
        <p:spPr>
          <a:xfrm>
            <a:off x="575534" y="786255"/>
            <a:ext cx="11277600" cy="584775"/>
          </a:xfrm>
          <a:prstGeom prst="rect">
            <a:avLst/>
          </a:prstGeom>
          <a:solidFill>
            <a:schemeClr val="accent6">
              <a:lumMod val="20000"/>
              <a:lumOff val="80000"/>
            </a:schemeClr>
          </a:solidFill>
        </p:spPr>
        <p:txBody>
          <a:bodyPr wrap="square" rtlCol="0">
            <a:spAutoFit/>
          </a:bodyPr>
          <a:lstStyle/>
          <a:p>
            <a:pPr algn="ctr"/>
            <a:r>
              <a:rPr lang="en-US" sz="3200" b="1" dirty="0" smtClean="0"/>
              <a:t>Example Fishbone</a:t>
            </a:r>
            <a:endParaRPr lang="en-US" sz="3200" b="1" dirty="0"/>
          </a:p>
        </p:txBody>
      </p:sp>
      <p:pic>
        <p:nvPicPr>
          <p:cNvPr id="7" name="Picture 6"/>
          <p:cNvPicPr>
            <a:picLocks noChangeAspect="1"/>
          </p:cNvPicPr>
          <p:nvPr/>
        </p:nvPicPr>
        <p:blipFill>
          <a:blip r:embed="rId2"/>
          <a:stretch>
            <a:fillRect/>
          </a:stretch>
        </p:blipFill>
        <p:spPr>
          <a:xfrm>
            <a:off x="2395537" y="1992027"/>
            <a:ext cx="7400925" cy="3743325"/>
          </a:xfrm>
          <a:prstGeom prst="rect">
            <a:avLst/>
          </a:prstGeom>
        </p:spPr>
      </p:pic>
    </p:spTree>
    <p:extLst>
      <p:ext uri="{BB962C8B-B14F-4D97-AF65-F5344CB8AC3E}">
        <p14:creationId xmlns:p14="http://schemas.microsoft.com/office/powerpoint/2010/main" val="18913553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System of Support and School Plans </a:t>
            </a:r>
            <a:endParaRPr lang="en-US"/>
          </a:p>
        </p:txBody>
      </p:sp>
      <p:sp>
        <p:nvSpPr>
          <p:cNvPr id="3" name="Slide Number Placeholder 2"/>
          <p:cNvSpPr>
            <a:spLocks noGrp="1"/>
          </p:cNvSpPr>
          <p:nvPr>
            <p:ph type="sldNum" sz="quarter" idx="12"/>
          </p:nvPr>
        </p:nvSpPr>
        <p:spPr/>
        <p:txBody>
          <a:bodyPr/>
          <a:lstStyle/>
          <a:p>
            <a:fld id="{FFA13BC9-24A6-4090-AD96-EA972501BE3F}" type="slidenum">
              <a:rPr lang="en-US" smtClean="0"/>
              <a:pPr/>
              <a:t>16</a:t>
            </a:fld>
            <a:endParaRPr lang="en-US" dirty="0"/>
          </a:p>
        </p:txBody>
      </p:sp>
      <p:pic>
        <p:nvPicPr>
          <p:cNvPr id="4" name="Picture 3"/>
          <p:cNvPicPr>
            <a:picLocks noChangeAspect="1"/>
          </p:cNvPicPr>
          <p:nvPr/>
        </p:nvPicPr>
        <p:blipFill>
          <a:blip r:embed="rId2"/>
          <a:stretch>
            <a:fillRect/>
          </a:stretch>
        </p:blipFill>
        <p:spPr>
          <a:xfrm>
            <a:off x="642937" y="104775"/>
            <a:ext cx="10906125" cy="6648450"/>
          </a:xfrm>
          <a:prstGeom prst="rect">
            <a:avLst/>
          </a:prstGeom>
        </p:spPr>
      </p:pic>
      <p:sp>
        <p:nvSpPr>
          <p:cNvPr id="5" name="Down Arrow 4"/>
          <p:cNvSpPr/>
          <p:nvPr/>
        </p:nvSpPr>
        <p:spPr>
          <a:xfrm rot="18938600">
            <a:off x="3414621" y="4010514"/>
            <a:ext cx="451556" cy="677333"/>
          </a:xfrm>
          <a:prstGeom prst="downArrow">
            <a:avLst/>
          </a:prstGeom>
          <a:solidFill>
            <a:srgbClr val="CC000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6" name="Down Arrow 5"/>
          <p:cNvSpPr/>
          <p:nvPr/>
        </p:nvSpPr>
        <p:spPr>
          <a:xfrm rot="18595896">
            <a:off x="6365568" y="4001030"/>
            <a:ext cx="451556" cy="677333"/>
          </a:xfrm>
          <a:prstGeom prst="downArrow">
            <a:avLst/>
          </a:prstGeom>
          <a:solidFill>
            <a:srgbClr val="CC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30716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System of Support and School Plans </a:t>
            </a:r>
            <a:endParaRPr lang="en-US"/>
          </a:p>
        </p:txBody>
      </p:sp>
      <p:sp>
        <p:nvSpPr>
          <p:cNvPr id="3" name="Slide Number Placeholder 2"/>
          <p:cNvSpPr>
            <a:spLocks noGrp="1"/>
          </p:cNvSpPr>
          <p:nvPr>
            <p:ph type="sldNum" sz="quarter" idx="12"/>
          </p:nvPr>
        </p:nvSpPr>
        <p:spPr/>
        <p:txBody>
          <a:bodyPr/>
          <a:lstStyle/>
          <a:p>
            <a:fld id="{FFA13BC9-24A6-4090-AD96-EA972501BE3F}" type="slidenum">
              <a:rPr lang="en-US" smtClean="0"/>
              <a:pPr/>
              <a:t>17</a:t>
            </a:fld>
            <a:endParaRPr lang="en-US" dirty="0"/>
          </a:p>
        </p:txBody>
      </p:sp>
      <p:pic>
        <p:nvPicPr>
          <p:cNvPr id="4" name="Picture 3"/>
          <p:cNvPicPr>
            <a:picLocks noChangeAspect="1"/>
          </p:cNvPicPr>
          <p:nvPr/>
        </p:nvPicPr>
        <p:blipFill>
          <a:blip r:embed="rId2"/>
          <a:stretch>
            <a:fillRect/>
          </a:stretch>
        </p:blipFill>
        <p:spPr>
          <a:xfrm>
            <a:off x="841726" y="807331"/>
            <a:ext cx="2628900" cy="5153025"/>
          </a:xfrm>
          <a:prstGeom prst="rect">
            <a:avLst/>
          </a:prstGeom>
          <a:ln>
            <a:noFill/>
          </a:ln>
          <a:effectLst>
            <a:outerShdw blurRad="292100" dist="139700" dir="2700000" algn="tl" rotWithShape="0">
              <a:srgbClr val="333333">
                <a:alpha val="65000"/>
              </a:srgbClr>
            </a:outerShdw>
          </a:effectLst>
        </p:spPr>
      </p:pic>
      <p:pic>
        <p:nvPicPr>
          <p:cNvPr id="7" name="Picture 6"/>
          <p:cNvPicPr>
            <a:picLocks noChangeAspect="1"/>
          </p:cNvPicPr>
          <p:nvPr/>
        </p:nvPicPr>
        <p:blipFill>
          <a:blip r:embed="rId3"/>
          <a:stretch>
            <a:fillRect/>
          </a:stretch>
        </p:blipFill>
        <p:spPr>
          <a:xfrm>
            <a:off x="3903134" y="1331207"/>
            <a:ext cx="8058150" cy="4105275"/>
          </a:xfrm>
          <a:prstGeom prst="rect">
            <a:avLst/>
          </a:prstGeom>
          <a:ln>
            <a:noFill/>
          </a:ln>
          <a:effectLst>
            <a:outerShdw blurRad="292100" dist="139700" dir="2700000" algn="tl" rotWithShape="0">
              <a:srgbClr val="333333">
                <a:alpha val="65000"/>
              </a:srgbClr>
            </a:outerShdw>
          </a:effectLst>
        </p:spPr>
      </p:pic>
      <p:sp>
        <p:nvSpPr>
          <p:cNvPr id="8" name="TextBox 7"/>
          <p:cNvSpPr txBox="1"/>
          <p:nvPr/>
        </p:nvSpPr>
        <p:spPr>
          <a:xfrm>
            <a:off x="1783645" y="313821"/>
            <a:ext cx="835377" cy="369332"/>
          </a:xfrm>
          <a:prstGeom prst="rect">
            <a:avLst/>
          </a:prstGeom>
          <a:solidFill>
            <a:schemeClr val="bg2"/>
          </a:solidFill>
        </p:spPr>
        <p:txBody>
          <a:bodyPr wrap="square" rtlCol="0">
            <a:spAutoFit/>
          </a:bodyPr>
          <a:lstStyle/>
          <a:p>
            <a:r>
              <a:rPr lang="en-US" dirty="0" smtClean="0"/>
              <a:t>overall</a:t>
            </a:r>
            <a:endParaRPr lang="en-US" dirty="0"/>
          </a:p>
        </p:txBody>
      </p:sp>
      <p:sp>
        <p:nvSpPr>
          <p:cNvPr id="10" name="TextBox 9"/>
          <p:cNvSpPr txBox="1"/>
          <p:nvPr/>
        </p:nvSpPr>
        <p:spPr>
          <a:xfrm>
            <a:off x="6639630" y="784753"/>
            <a:ext cx="2856089" cy="369332"/>
          </a:xfrm>
          <a:prstGeom prst="rect">
            <a:avLst/>
          </a:prstGeom>
          <a:solidFill>
            <a:schemeClr val="bg2"/>
          </a:solidFill>
        </p:spPr>
        <p:txBody>
          <a:bodyPr wrap="square" rtlCol="0">
            <a:spAutoFit/>
          </a:bodyPr>
          <a:lstStyle/>
          <a:p>
            <a:r>
              <a:rPr lang="en-US" dirty="0" smtClean="0"/>
              <a:t>Student Group Performance</a:t>
            </a:r>
            <a:endParaRPr lang="en-US" dirty="0"/>
          </a:p>
        </p:txBody>
      </p:sp>
    </p:spTree>
    <p:extLst>
      <p:ext uri="{BB962C8B-B14F-4D97-AF65-F5344CB8AC3E}">
        <p14:creationId xmlns:p14="http://schemas.microsoft.com/office/powerpoint/2010/main" val="29732546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System of Support and School Plans </a:t>
            </a:r>
            <a:endParaRPr lang="en-US"/>
          </a:p>
        </p:txBody>
      </p:sp>
      <p:sp>
        <p:nvSpPr>
          <p:cNvPr id="3" name="Slide Number Placeholder 2"/>
          <p:cNvSpPr>
            <a:spLocks noGrp="1"/>
          </p:cNvSpPr>
          <p:nvPr>
            <p:ph type="sldNum" sz="quarter" idx="12"/>
          </p:nvPr>
        </p:nvSpPr>
        <p:spPr/>
        <p:txBody>
          <a:bodyPr/>
          <a:lstStyle/>
          <a:p>
            <a:fld id="{FFA13BC9-24A6-4090-AD96-EA972501BE3F}" type="slidenum">
              <a:rPr lang="en-US" smtClean="0"/>
              <a:pPr/>
              <a:t>18</a:t>
            </a:fld>
            <a:endParaRPr lang="en-US" dirty="0"/>
          </a:p>
        </p:txBody>
      </p:sp>
      <p:pic>
        <p:nvPicPr>
          <p:cNvPr id="4" name="Picture 3"/>
          <p:cNvPicPr>
            <a:picLocks noChangeAspect="1"/>
          </p:cNvPicPr>
          <p:nvPr/>
        </p:nvPicPr>
        <p:blipFill>
          <a:blip r:embed="rId2"/>
          <a:stretch>
            <a:fillRect/>
          </a:stretch>
        </p:blipFill>
        <p:spPr>
          <a:xfrm>
            <a:off x="215878" y="715784"/>
            <a:ext cx="11760243" cy="6005691"/>
          </a:xfrm>
          <a:prstGeom prst="rect">
            <a:avLst/>
          </a:prstGeom>
        </p:spPr>
      </p:pic>
      <p:sp>
        <p:nvSpPr>
          <p:cNvPr id="5" name="TextBox 4"/>
          <p:cNvSpPr txBox="1"/>
          <p:nvPr/>
        </p:nvSpPr>
        <p:spPr>
          <a:xfrm>
            <a:off x="4306709" y="248014"/>
            <a:ext cx="3942646" cy="369332"/>
          </a:xfrm>
          <a:prstGeom prst="rect">
            <a:avLst/>
          </a:prstGeom>
          <a:solidFill>
            <a:schemeClr val="bg2"/>
          </a:solidFill>
        </p:spPr>
        <p:txBody>
          <a:bodyPr wrap="square" rtlCol="0">
            <a:spAutoFit/>
          </a:bodyPr>
          <a:lstStyle/>
          <a:p>
            <a:r>
              <a:rPr lang="en-US" dirty="0" smtClean="0"/>
              <a:t>English Language Arts Placement Report</a:t>
            </a:r>
            <a:endParaRPr lang="en-US" dirty="0"/>
          </a:p>
        </p:txBody>
      </p:sp>
    </p:spTree>
    <p:extLst>
      <p:ext uri="{BB962C8B-B14F-4D97-AF65-F5344CB8AC3E}">
        <p14:creationId xmlns:p14="http://schemas.microsoft.com/office/powerpoint/2010/main" val="1021339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System of Support and School Plans </a:t>
            </a:r>
            <a:endParaRPr lang="en-US"/>
          </a:p>
        </p:txBody>
      </p:sp>
      <p:sp>
        <p:nvSpPr>
          <p:cNvPr id="3" name="Slide Number Placeholder 2"/>
          <p:cNvSpPr>
            <a:spLocks noGrp="1"/>
          </p:cNvSpPr>
          <p:nvPr>
            <p:ph type="sldNum" sz="quarter" idx="12"/>
          </p:nvPr>
        </p:nvSpPr>
        <p:spPr/>
        <p:txBody>
          <a:bodyPr/>
          <a:lstStyle/>
          <a:p>
            <a:fld id="{FFA13BC9-24A6-4090-AD96-EA972501BE3F}" type="slidenum">
              <a:rPr lang="en-US" smtClean="0"/>
              <a:pPr/>
              <a:t>19</a:t>
            </a:fld>
            <a:endParaRPr lang="en-US" dirty="0"/>
          </a:p>
        </p:txBody>
      </p:sp>
      <p:sp>
        <p:nvSpPr>
          <p:cNvPr id="4" name="TextBox 3"/>
          <p:cNvSpPr txBox="1"/>
          <p:nvPr/>
        </p:nvSpPr>
        <p:spPr>
          <a:xfrm>
            <a:off x="351606" y="228716"/>
            <a:ext cx="11277600" cy="584775"/>
          </a:xfrm>
          <a:prstGeom prst="rect">
            <a:avLst/>
          </a:prstGeom>
          <a:solidFill>
            <a:schemeClr val="accent6">
              <a:lumMod val="20000"/>
              <a:lumOff val="80000"/>
            </a:schemeClr>
          </a:solidFill>
        </p:spPr>
        <p:txBody>
          <a:bodyPr wrap="square" rtlCol="0">
            <a:spAutoFit/>
          </a:bodyPr>
          <a:lstStyle/>
          <a:p>
            <a:pPr algn="ctr"/>
            <a:r>
              <a:rPr lang="en-US" sz="3200" b="1" dirty="0" smtClean="0"/>
              <a:t>Root Cause Analysis</a:t>
            </a:r>
            <a:endParaRPr lang="en-US" sz="3200" b="1" dirty="0"/>
          </a:p>
        </p:txBody>
      </p:sp>
      <p:sp>
        <p:nvSpPr>
          <p:cNvPr id="5" name="TextBox 4"/>
          <p:cNvSpPr txBox="1"/>
          <p:nvPr/>
        </p:nvSpPr>
        <p:spPr>
          <a:xfrm>
            <a:off x="541867" y="1411111"/>
            <a:ext cx="11087339" cy="3785652"/>
          </a:xfrm>
          <a:prstGeom prst="rect">
            <a:avLst/>
          </a:prstGeom>
          <a:noFill/>
        </p:spPr>
        <p:txBody>
          <a:bodyPr wrap="square" rtlCol="0">
            <a:spAutoFit/>
          </a:bodyPr>
          <a:lstStyle/>
          <a:p>
            <a:r>
              <a:rPr lang="en-US" sz="2000" b="1" dirty="0" smtClean="0"/>
              <a:t>Steps:</a:t>
            </a:r>
          </a:p>
          <a:p>
            <a:endParaRPr lang="en-US" sz="2000" dirty="0" smtClean="0"/>
          </a:p>
          <a:p>
            <a:pPr marL="285750" indent="-285750">
              <a:buFont typeface="Arial" panose="020B0604020202020204" pitchFamily="34" charset="0"/>
              <a:buChar char="•"/>
            </a:pPr>
            <a:r>
              <a:rPr lang="en-US" sz="2000" dirty="0" smtClean="0"/>
              <a:t>Identify the Problem</a:t>
            </a:r>
          </a:p>
          <a:p>
            <a:pPr marL="742950" lvl="1" indent="-285750">
              <a:buFont typeface="Arial" panose="020B0604020202020204" pitchFamily="34" charset="0"/>
              <a:buChar char="•"/>
            </a:pPr>
            <a:r>
              <a:rPr lang="en-US" sz="2000" dirty="0" smtClean="0"/>
              <a:t>Low Achievement in English Language Arts</a:t>
            </a:r>
          </a:p>
          <a:p>
            <a:pPr marL="742950" lvl="1"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smtClean="0"/>
              <a:t>Brainstorm Causes:  Individually brainstorm as many causes as you can that might contribute to the problem/issue.  Write each cause on a different post-it.</a:t>
            </a:r>
          </a:p>
          <a:p>
            <a:endParaRPr lang="en-US" sz="2000" dirty="0" smtClean="0"/>
          </a:p>
          <a:p>
            <a:pPr marL="285750" indent="-285750">
              <a:buFont typeface="Arial" panose="020B0604020202020204" pitchFamily="34" charset="0"/>
              <a:buChar char="•"/>
            </a:pPr>
            <a:r>
              <a:rPr lang="en-US" sz="2000" dirty="0" smtClean="0"/>
              <a:t>Share and Categorize:  Each person shares one cause contributing to the problem.  Place on the fishbone, and continue to share ideas.  Group related causes together into categories and label.</a:t>
            </a:r>
          </a:p>
          <a:p>
            <a:endParaRPr lang="en-US" sz="2000" dirty="0" smtClean="0"/>
          </a:p>
          <a:p>
            <a:pPr marL="285750" indent="-285750">
              <a:buFont typeface="Arial" panose="020B0604020202020204" pitchFamily="34" charset="0"/>
              <a:buChar char="•"/>
            </a:pPr>
            <a:r>
              <a:rPr lang="en-US" sz="2000" dirty="0" smtClean="0"/>
              <a:t>Post and Reflect:  Which factor do you think would have a significant impact?  </a:t>
            </a:r>
          </a:p>
        </p:txBody>
      </p:sp>
    </p:spTree>
    <p:extLst>
      <p:ext uri="{BB962C8B-B14F-4D97-AF65-F5344CB8AC3E}">
        <p14:creationId xmlns:p14="http://schemas.microsoft.com/office/powerpoint/2010/main" val="42152492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solidFill>
        </p:spPr>
        <p:txBody>
          <a:bodyPr/>
          <a:lstStyle/>
          <a:p>
            <a:r>
              <a:rPr lang="en-US" dirty="0" smtClean="0"/>
              <a:t>California’s System of Support</a:t>
            </a:r>
            <a:endParaRPr lang="en-US" dirty="0"/>
          </a:p>
        </p:txBody>
      </p:sp>
      <p:sp>
        <p:nvSpPr>
          <p:cNvPr id="9" name="Content Placeholder 8"/>
          <p:cNvSpPr>
            <a:spLocks noGrp="1"/>
          </p:cNvSpPr>
          <p:nvPr>
            <p:ph idx="1"/>
          </p:nvPr>
        </p:nvSpPr>
        <p:spPr>
          <a:xfrm>
            <a:off x="838200" y="1974850"/>
            <a:ext cx="8483600" cy="584200"/>
          </a:xfrm>
          <a:solidFill>
            <a:schemeClr val="accent6">
              <a:lumMod val="20000"/>
              <a:lumOff val="80000"/>
            </a:schemeClr>
          </a:solidFill>
        </p:spPr>
        <p:txBody>
          <a:bodyPr>
            <a:noAutofit/>
          </a:bodyPr>
          <a:lstStyle/>
          <a:p>
            <a:pPr marL="0" indent="0" algn="ctr">
              <a:buNone/>
            </a:pPr>
            <a:r>
              <a:rPr lang="en-US" b="1" dirty="0" smtClean="0"/>
              <a:t>Differentiated Assistance = Support for Districts</a:t>
            </a:r>
          </a:p>
          <a:p>
            <a:pPr algn="ctr"/>
            <a:endParaRPr lang="en-US" b="1" dirty="0"/>
          </a:p>
        </p:txBody>
      </p:sp>
      <p:sp>
        <p:nvSpPr>
          <p:cNvPr id="5" name="Footer Placeholder 4"/>
          <p:cNvSpPr>
            <a:spLocks noGrp="1"/>
          </p:cNvSpPr>
          <p:nvPr>
            <p:ph type="ftr" sz="quarter" idx="11"/>
          </p:nvPr>
        </p:nvSpPr>
        <p:spPr/>
        <p:txBody>
          <a:bodyPr/>
          <a:lstStyle/>
          <a:p>
            <a:r>
              <a:rPr lang="en-US" smtClean="0"/>
              <a:t>System of Support and School Plans </a:t>
            </a:r>
            <a:endParaRPr lang="en-US" dirty="0"/>
          </a:p>
        </p:txBody>
      </p:sp>
      <p:sp>
        <p:nvSpPr>
          <p:cNvPr id="6" name="Slide Number Placeholder 5"/>
          <p:cNvSpPr>
            <a:spLocks noGrp="1"/>
          </p:cNvSpPr>
          <p:nvPr>
            <p:ph type="sldNum" sz="quarter" idx="12"/>
          </p:nvPr>
        </p:nvSpPr>
        <p:spPr/>
        <p:txBody>
          <a:bodyPr/>
          <a:lstStyle/>
          <a:p>
            <a:fld id="{FFA13BC9-24A6-4090-AD96-EA972501BE3F}" type="slidenum">
              <a:rPr lang="en-US" smtClean="0"/>
              <a:t>2</a:t>
            </a:fld>
            <a:endParaRPr lang="en-US"/>
          </a:p>
        </p:txBody>
      </p:sp>
      <p:sp>
        <p:nvSpPr>
          <p:cNvPr id="7" name="Content Placeholder 8"/>
          <p:cNvSpPr txBox="1">
            <a:spLocks/>
          </p:cNvSpPr>
          <p:nvPr/>
        </p:nvSpPr>
        <p:spPr>
          <a:xfrm>
            <a:off x="838200" y="3032919"/>
            <a:ext cx="8483600" cy="990600"/>
          </a:xfrm>
          <a:prstGeom prst="rect">
            <a:avLst/>
          </a:prstGeom>
          <a:solidFill>
            <a:schemeClr val="accent6">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b="1" dirty="0" smtClean="0"/>
              <a:t>Comprehensive Support and Improvement = Support for Schools</a:t>
            </a:r>
          </a:p>
          <a:p>
            <a:pPr algn="ctr"/>
            <a:endParaRPr lang="en-US" b="1" dirty="0"/>
          </a:p>
        </p:txBody>
      </p:sp>
      <p:sp>
        <p:nvSpPr>
          <p:cNvPr id="8" name="Content Placeholder 8"/>
          <p:cNvSpPr txBox="1">
            <a:spLocks/>
          </p:cNvSpPr>
          <p:nvPr/>
        </p:nvSpPr>
        <p:spPr>
          <a:xfrm>
            <a:off x="838200" y="4516438"/>
            <a:ext cx="8483600" cy="1004888"/>
          </a:xfrm>
          <a:prstGeom prst="rect">
            <a:avLst/>
          </a:prstGeom>
          <a:solidFill>
            <a:schemeClr val="accent6">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b="1" dirty="0" smtClean="0"/>
              <a:t>Additional Targeted Support and Improvement = Support for Schools</a:t>
            </a:r>
          </a:p>
          <a:p>
            <a:pPr algn="ctr"/>
            <a:endParaRPr lang="en-US" b="1" dirty="0"/>
          </a:p>
        </p:txBody>
      </p:sp>
      <p:sp>
        <p:nvSpPr>
          <p:cNvPr id="3" name="TextBox 2"/>
          <p:cNvSpPr txBox="1"/>
          <p:nvPr/>
        </p:nvSpPr>
        <p:spPr>
          <a:xfrm>
            <a:off x="9728200" y="1974850"/>
            <a:ext cx="1498600" cy="400110"/>
          </a:xfrm>
          <a:prstGeom prst="rect">
            <a:avLst/>
          </a:prstGeom>
          <a:noFill/>
        </p:spPr>
        <p:txBody>
          <a:bodyPr wrap="square" rtlCol="0">
            <a:spAutoFit/>
          </a:bodyPr>
          <a:lstStyle/>
          <a:p>
            <a:r>
              <a:rPr lang="en-US" sz="2000" b="1" dirty="0" smtClean="0"/>
              <a:t>WJUSD </a:t>
            </a:r>
            <a:endParaRPr lang="en-US" sz="2000" b="1" dirty="0"/>
          </a:p>
        </p:txBody>
      </p:sp>
      <p:sp>
        <p:nvSpPr>
          <p:cNvPr id="10" name="TextBox 9"/>
          <p:cNvSpPr txBox="1"/>
          <p:nvPr/>
        </p:nvSpPr>
        <p:spPr>
          <a:xfrm>
            <a:off x="9728200" y="3281273"/>
            <a:ext cx="2133600" cy="400110"/>
          </a:xfrm>
          <a:prstGeom prst="rect">
            <a:avLst/>
          </a:prstGeom>
          <a:noFill/>
        </p:spPr>
        <p:txBody>
          <a:bodyPr wrap="square" rtlCol="0">
            <a:spAutoFit/>
          </a:bodyPr>
          <a:lstStyle/>
          <a:p>
            <a:r>
              <a:rPr lang="en-US" sz="2000" b="1" dirty="0" smtClean="0"/>
              <a:t>Whitehead School </a:t>
            </a:r>
            <a:endParaRPr lang="en-US" sz="2000" b="1" dirty="0"/>
          </a:p>
        </p:txBody>
      </p:sp>
      <p:sp>
        <p:nvSpPr>
          <p:cNvPr id="11" name="TextBox 10"/>
          <p:cNvSpPr txBox="1"/>
          <p:nvPr/>
        </p:nvSpPr>
        <p:spPr>
          <a:xfrm>
            <a:off x="9728200" y="4511050"/>
            <a:ext cx="2019300" cy="1015663"/>
          </a:xfrm>
          <a:prstGeom prst="rect">
            <a:avLst/>
          </a:prstGeom>
          <a:noFill/>
        </p:spPr>
        <p:txBody>
          <a:bodyPr wrap="square" rtlCol="0">
            <a:spAutoFit/>
          </a:bodyPr>
          <a:lstStyle/>
          <a:p>
            <a:r>
              <a:rPr lang="en-US" sz="2000" b="1" dirty="0" smtClean="0"/>
              <a:t>Maxwell School</a:t>
            </a:r>
          </a:p>
          <a:p>
            <a:r>
              <a:rPr lang="en-US" sz="2000" b="1" dirty="0" smtClean="0"/>
              <a:t>Douglass Middle</a:t>
            </a:r>
          </a:p>
          <a:p>
            <a:r>
              <a:rPr lang="en-US" sz="2000" b="1" dirty="0" smtClean="0"/>
              <a:t>Lee Middle </a:t>
            </a:r>
            <a:endParaRPr lang="en-US" sz="2000" b="1" dirty="0"/>
          </a:p>
        </p:txBody>
      </p:sp>
    </p:spTree>
    <p:extLst>
      <p:ext uri="{BB962C8B-B14F-4D97-AF65-F5344CB8AC3E}">
        <p14:creationId xmlns:p14="http://schemas.microsoft.com/office/powerpoint/2010/main" val="1524280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animBg="1"/>
      <p:bldP spid="7" grpId="0" animBg="1"/>
      <p:bldP spid="8" grpId="0" animBg="1"/>
      <p:bldP spid="3" grpId="0"/>
      <p:bldP spid="10" grpId="0"/>
      <p:bldP spid="1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System of Support and School Plans </a:t>
            </a:r>
            <a:endParaRPr lang="en-US"/>
          </a:p>
        </p:txBody>
      </p:sp>
      <p:sp>
        <p:nvSpPr>
          <p:cNvPr id="3" name="Slide Number Placeholder 2"/>
          <p:cNvSpPr>
            <a:spLocks noGrp="1"/>
          </p:cNvSpPr>
          <p:nvPr>
            <p:ph type="sldNum" sz="quarter" idx="12"/>
          </p:nvPr>
        </p:nvSpPr>
        <p:spPr/>
        <p:txBody>
          <a:bodyPr/>
          <a:lstStyle/>
          <a:p>
            <a:fld id="{FFA13BC9-24A6-4090-AD96-EA972501BE3F}" type="slidenum">
              <a:rPr lang="en-US" smtClean="0"/>
              <a:pPr/>
              <a:t>20</a:t>
            </a:fld>
            <a:endParaRPr lang="en-US" dirty="0"/>
          </a:p>
        </p:txBody>
      </p:sp>
      <p:pic>
        <p:nvPicPr>
          <p:cNvPr id="4" name="Picture 3"/>
          <p:cNvPicPr>
            <a:picLocks noChangeAspect="1"/>
          </p:cNvPicPr>
          <p:nvPr/>
        </p:nvPicPr>
        <p:blipFill>
          <a:blip r:embed="rId2"/>
          <a:stretch>
            <a:fillRect/>
          </a:stretch>
        </p:blipFill>
        <p:spPr>
          <a:xfrm>
            <a:off x="3305175" y="1054805"/>
            <a:ext cx="8048625" cy="4838700"/>
          </a:xfrm>
          <a:prstGeom prst="rect">
            <a:avLst/>
          </a:prstGeom>
          <a:ln>
            <a:noFill/>
          </a:ln>
          <a:effectLst>
            <a:outerShdw blurRad="292100" dist="139700" dir="2700000" algn="tl" rotWithShape="0">
              <a:srgbClr val="333333">
                <a:alpha val="65000"/>
              </a:srgbClr>
            </a:outerShdw>
          </a:effectLst>
        </p:spPr>
      </p:pic>
      <p:pic>
        <p:nvPicPr>
          <p:cNvPr id="5" name="Picture 4"/>
          <p:cNvPicPr>
            <a:picLocks noChangeAspect="1"/>
          </p:cNvPicPr>
          <p:nvPr/>
        </p:nvPicPr>
        <p:blipFill>
          <a:blip r:embed="rId3"/>
          <a:stretch>
            <a:fillRect/>
          </a:stretch>
        </p:blipFill>
        <p:spPr>
          <a:xfrm>
            <a:off x="522111" y="788105"/>
            <a:ext cx="2590800" cy="5105400"/>
          </a:xfrm>
          <a:prstGeom prst="rect">
            <a:avLst/>
          </a:prstGeom>
          <a:ln>
            <a:noFill/>
          </a:ln>
          <a:effectLst>
            <a:outerShdw blurRad="292100" dist="139700" dir="2700000" algn="tl" rotWithShape="0">
              <a:srgbClr val="333333">
                <a:alpha val="65000"/>
              </a:srgbClr>
            </a:outerShdw>
          </a:effectLst>
        </p:spPr>
      </p:pic>
      <p:sp>
        <p:nvSpPr>
          <p:cNvPr id="6" name="TextBox 5"/>
          <p:cNvSpPr txBox="1"/>
          <p:nvPr/>
        </p:nvSpPr>
        <p:spPr>
          <a:xfrm>
            <a:off x="1422400" y="313821"/>
            <a:ext cx="824089" cy="369332"/>
          </a:xfrm>
          <a:prstGeom prst="rect">
            <a:avLst/>
          </a:prstGeom>
          <a:solidFill>
            <a:schemeClr val="bg2"/>
          </a:solidFill>
        </p:spPr>
        <p:txBody>
          <a:bodyPr wrap="square" rtlCol="0">
            <a:spAutoFit/>
          </a:bodyPr>
          <a:lstStyle/>
          <a:p>
            <a:r>
              <a:rPr lang="en-US" dirty="0" smtClean="0"/>
              <a:t>overall</a:t>
            </a:r>
            <a:endParaRPr lang="en-US" dirty="0"/>
          </a:p>
        </p:txBody>
      </p:sp>
      <p:sp>
        <p:nvSpPr>
          <p:cNvPr id="7" name="TextBox 6"/>
          <p:cNvSpPr txBox="1"/>
          <p:nvPr/>
        </p:nvSpPr>
        <p:spPr>
          <a:xfrm>
            <a:off x="5901442" y="496370"/>
            <a:ext cx="2856089" cy="369332"/>
          </a:xfrm>
          <a:prstGeom prst="rect">
            <a:avLst/>
          </a:prstGeom>
          <a:solidFill>
            <a:schemeClr val="bg2"/>
          </a:solidFill>
        </p:spPr>
        <p:txBody>
          <a:bodyPr wrap="square" rtlCol="0">
            <a:spAutoFit/>
          </a:bodyPr>
          <a:lstStyle/>
          <a:p>
            <a:r>
              <a:rPr lang="en-US" dirty="0" smtClean="0"/>
              <a:t>Student Group Performance</a:t>
            </a:r>
            <a:endParaRPr lang="en-US" dirty="0"/>
          </a:p>
        </p:txBody>
      </p:sp>
    </p:spTree>
    <p:extLst>
      <p:ext uri="{BB962C8B-B14F-4D97-AF65-F5344CB8AC3E}">
        <p14:creationId xmlns:p14="http://schemas.microsoft.com/office/powerpoint/2010/main" val="32540822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System of Support and School Plans </a:t>
            </a:r>
            <a:endParaRPr lang="en-US"/>
          </a:p>
        </p:txBody>
      </p:sp>
      <p:sp>
        <p:nvSpPr>
          <p:cNvPr id="3" name="Slide Number Placeholder 2"/>
          <p:cNvSpPr>
            <a:spLocks noGrp="1"/>
          </p:cNvSpPr>
          <p:nvPr>
            <p:ph type="sldNum" sz="quarter" idx="12"/>
          </p:nvPr>
        </p:nvSpPr>
        <p:spPr/>
        <p:txBody>
          <a:bodyPr/>
          <a:lstStyle/>
          <a:p>
            <a:fld id="{FFA13BC9-24A6-4090-AD96-EA972501BE3F}" type="slidenum">
              <a:rPr lang="en-US" smtClean="0"/>
              <a:pPr/>
              <a:t>21</a:t>
            </a:fld>
            <a:endParaRPr lang="en-US" dirty="0"/>
          </a:p>
        </p:txBody>
      </p:sp>
      <p:pic>
        <p:nvPicPr>
          <p:cNvPr id="5" name="Picture 4"/>
          <p:cNvPicPr>
            <a:picLocks noChangeAspect="1"/>
          </p:cNvPicPr>
          <p:nvPr/>
        </p:nvPicPr>
        <p:blipFill>
          <a:blip r:embed="rId2"/>
          <a:stretch>
            <a:fillRect/>
          </a:stretch>
        </p:blipFill>
        <p:spPr>
          <a:xfrm>
            <a:off x="71437" y="996950"/>
            <a:ext cx="12049125" cy="5724525"/>
          </a:xfrm>
          <a:prstGeom prst="rect">
            <a:avLst/>
          </a:prstGeom>
        </p:spPr>
      </p:pic>
      <p:sp>
        <p:nvSpPr>
          <p:cNvPr id="6" name="TextBox 5"/>
          <p:cNvSpPr txBox="1"/>
          <p:nvPr/>
        </p:nvSpPr>
        <p:spPr>
          <a:xfrm>
            <a:off x="5063065" y="338325"/>
            <a:ext cx="2511780" cy="369332"/>
          </a:xfrm>
          <a:prstGeom prst="rect">
            <a:avLst/>
          </a:prstGeom>
          <a:solidFill>
            <a:schemeClr val="bg2"/>
          </a:solidFill>
        </p:spPr>
        <p:txBody>
          <a:bodyPr wrap="square" rtlCol="0">
            <a:spAutoFit/>
          </a:bodyPr>
          <a:lstStyle/>
          <a:p>
            <a:r>
              <a:rPr lang="en-US" dirty="0" smtClean="0"/>
              <a:t>Math Placement Report</a:t>
            </a:r>
            <a:endParaRPr lang="en-US" dirty="0"/>
          </a:p>
        </p:txBody>
      </p:sp>
    </p:spTree>
    <p:extLst>
      <p:ext uri="{BB962C8B-B14F-4D97-AF65-F5344CB8AC3E}">
        <p14:creationId xmlns:p14="http://schemas.microsoft.com/office/powerpoint/2010/main" val="41638167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solidFill>
            <a:schemeClr val="bg2"/>
          </a:solidFill>
        </p:spPr>
        <p:txBody>
          <a:bodyPr/>
          <a:lstStyle/>
          <a:p>
            <a:r>
              <a:rPr lang="en-US" dirty="0" smtClean="0"/>
              <a:t>Next Steps in LCAP Process</a:t>
            </a:r>
            <a:endParaRPr lang="en-US" dirty="0"/>
          </a:p>
        </p:txBody>
      </p:sp>
      <p:sp>
        <p:nvSpPr>
          <p:cNvPr id="6" name="Content Placeholder 5"/>
          <p:cNvSpPr>
            <a:spLocks noGrp="1"/>
          </p:cNvSpPr>
          <p:nvPr>
            <p:ph idx="1"/>
          </p:nvPr>
        </p:nvSpPr>
        <p:spPr/>
        <p:txBody>
          <a:bodyPr/>
          <a:lstStyle/>
          <a:p>
            <a:r>
              <a:rPr lang="en-US" dirty="0" smtClean="0"/>
              <a:t>Annual Survey – release survey on March 18 to solicit input from community and review results at April meeting </a:t>
            </a:r>
          </a:p>
          <a:p>
            <a:r>
              <a:rPr lang="en-US" dirty="0"/>
              <a:t>Annual Update – review draft at </a:t>
            </a:r>
            <a:r>
              <a:rPr lang="en-US" dirty="0" smtClean="0"/>
              <a:t>April meeting</a:t>
            </a:r>
          </a:p>
          <a:p>
            <a:r>
              <a:rPr lang="en-US" dirty="0" smtClean="0"/>
              <a:t>Draft of LCAP – review draft at May meeting</a:t>
            </a:r>
          </a:p>
          <a:p>
            <a:r>
              <a:rPr lang="en-US" dirty="0" smtClean="0"/>
              <a:t>Approval of LCAP – board meeting on June 27, 2019</a:t>
            </a:r>
          </a:p>
          <a:p>
            <a:endParaRPr lang="en-US" dirty="0"/>
          </a:p>
          <a:p>
            <a:endParaRPr lang="en-US" dirty="0" smtClean="0"/>
          </a:p>
          <a:p>
            <a:endParaRPr lang="en-US" dirty="0"/>
          </a:p>
        </p:txBody>
      </p:sp>
      <p:sp>
        <p:nvSpPr>
          <p:cNvPr id="2" name="Footer Placeholder 1"/>
          <p:cNvSpPr>
            <a:spLocks noGrp="1"/>
          </p:cNvSpPr>
          <p:nvPr>
            <p:ph type="ftr" sz="quarter" idx="11"/>
          </p:nvPr>
        </p:nvSpPr>
        <p:spPr/>
        <p:txBody>
          <a:bodyPr/>
          <a:lstStyle/>
          <a:p>
            <a:r>
              <a:rPr lang="en-US" smtClean="0"/>
              <a:t>System of Support and School Plans </a:t>
            </a:r>
            <a:endParaRPr lang="en-US"/>
          </a:p>
        </p:txBody>
      </p:sp>
      <p:sp>
        <p:nvSpPr>
          <p:cNvPr id="3" name="Slide Number Placeholder 2"/>
          <p:cNvSpPr>
            <a:spLocks noGrp="1"/>
          </p:cNvSpPr>
          <p:nvPr>
            <p:ph type="sldNum" sz="quarter" idx="12"/>
          </p:nvPr>
        </p:nvSpPr>
        <p:spPr/>
        <p:txBody>
          <a:bodyPr/>
          <a:lstStyle/>
          <a:p>
            <a:fld id="{FFA13BC9-24A6-4090-AD96-EA972501BE3F}" type="slidenum">
              <a:rPr lang="en-US" smtClean="0"/>
              <a:pPr/>
              <a:t>22</a:t>
            </a:fld>
            <a:endParaRPr lang="en-US" dirty="0"/>
          </a:p>
        </p:txBody>
      </p:sp>
    </p:spTree>
    <p:extLst>
      <p:ext uri="{BB962C8B-B14F-4D97-AF65-F5344CB8AC3E}">
        <p14:creationId xmlns:p14="http://schemas.microsoft.com/office/powerpoint/2010/main" val="806888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System of Support and School Plans </a:t>
            </a:r>
            <a:endParaRPr lang="en-US"/>
          </a:p>
        </p:txBody>
      </p:sp>
      <p:sp>
        <p:nvSpPr>
          <p:cNvPr id="3" name="Slide Number Placeholder 2"/>
          <p:cNvSpPr>
            <a:spLocks noGrp="1"/>
          </p:cNvSpPr>
          <p:nvPr>
            <p:ph type="sldNum" sz="quarter" idx="12"/>
          </p:nvPr>
        </p:nvSpPr>
        <p:spPr/>
        <p:txBody>
          <a:bodyPr/>
          <a:lstStyle/>
          <a:p>
            <a:fld id="{FFA13BC9-24A6-4090-AD96-EA972501BE3F}" type="slidenum">
              <a:rPr lang="en-US" smtClean="0"/>
              <a:pPr/>
              <a:t>3</a:t>
            </a:fld>
            <a:endParaRPr lang="en-US" dirty="0"/>
          </a:p>
        </p:txBody>
      </p:sp>
      <p:sp>
        <p:nvSpPr>
          <p:cNvPr id="6" name="Wave 5"/>
          <p:cNvSpPr/>
          <p:nvPr/>
        </p:nvSpPr>
        <p:spPr>
          <a:xfrm rot="20240091">
            <a:off x="733779" y="699911"/>
            <a:ext cx="3465689" cy="1512711"/>
          </a:xfrm>
          <a:prstGeom prst="wav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NEW for 2019 Plans</a:t>
            </a:r>
            <a:endParaRPr lang="en-US" sz="3200" dirty="0"/>
          </a:p>
        </p:txBody>
      </p:sp>
      <p:sp>
        <p:nvSpPr>
          <p:cNvPr id="7" name="TextBox 6"/>
          <p:cNvSpPr txBox="1"/>
          <p:nvPr/>
        </p:nvSpPr>
        <p:spPr>
          <a:xfrm>
            <a:off x="4038600" y="1832035"/>
            <a:ext cx="7080956" cy="4524315"/>
          </a:xfrm>
          <a:prstGeom prst="rect">
            <a:avLst/>
          </a:prstGeom>
          <a:noFill/>
        </p:spPr>
        <p:txBody>
          <a:bodyPr wrap="square" rtlCol="0">
            <a:spAutoFit/>
          </a:bodyPr>
          <a:lstStyle/>
          <a:p>
            <a:r>
              <a:rPr lang="en-US" sz="2400" b="1" dirty="0" smtClean="0"/>
              <a:t>School Plan</a:t>
            </a:r>
          </a:p>
          <a:p>
            <a:pPr marL="285750" indent="-285750">
              <a:buFont typeface="Arial" panose="020B0604020202020204" pitchFamily="34" charset="0"/>
              <a:buChar char="•"/>
            </a:pPr>
            <a:r>
              <a:rPr lang="en-US" sz="2400" dirty="0" smtClean="0"/>
              <a:t>New sections:  Stakeholder Involvement, Metrics, Expected Outcomes, Budgeting – Estimated Actuals for Annual Update</a:t>
            </a:r>
          </a:p>
          <a:p>
            <a:pPr marL="285750" indent="-285750">
              <a:buFont typeface="Arial" panose="020B0604020202020204" pitchFamily="34" charset="0"/>
              <a:buChar char="•"/>
            </a:pPr>
            <a:r>
              <a:rPr lang="en-US" sz="2400" dirty="0" smtClean="0"/>
              <a:t>New timeline:  Must be approved before the District LCAP is approved</a:t>
            </a:r>
          </a:p>
          <a:p>
            <a:pPr marL="285750" indent="-285750">
              <a:buFont typeface="Arial" panose="020B0604020202020204" pitchFamily="34" charset="0"/>
              <a:buChar char="•"/>
            </a:pPr>
            <a:r>
              <a:rPr lang="en-US" sz="2400" dirty="0" smtClean="0"/>
              <a:t>New process:  Conduct a needs assessment with school/district team</a:t>
            </a:r>
            <a:endParaRPr lang="en-US" sz="2400" dirty="0"/>
          </a:p>
          <a:p>
            <a:pPr marL="285750" indent="-285750">
              <a:buFont typeface="Arial" panose="020B0604020202020204" pitchFamily="34" charset="0"/>
              <a:buChar char="•"/>
            </a:pPr>
            <a:endParaRPr lang="en-US" sz="2400" dirty="0" smtClean="0"/>
          </a:p>
          <a:p>
            <a:r>
              <a:rPr lang="en-US" sz="2400" b="1" dirty="0" smtClean="0"/>
              <a:t>Local Control and Accountability Plan</a:t>
            </a:r>
          </a:p>
          <a:p>
            <a:pPr marL="285750" indent="-285750">
              <a:buFont typeface="Arial" panose="020B0604020202020204" pitchFamily="34" charset="0"/>
              <a:buChar char="•"/>
            </a:pPr>
            <a:r>
              <a:rPr lang="en-US" sz="2400" dirty="0" smtClean="0"/>
              <a:t>New sections:  Comprehensive Support and Improvement, Budget Overview for Parents </a:t>
            </a:r>
            <a:endParaRPr lang="en-US" sz="2400" dirty="0"/>
          </a:p>
        </p:txBody>
      </p:sp>
    </p:spTree>
    <p:extLst>
      <p:ext uri="{BB962C8B-B14F-4D97-AF65-F5344CB8AC3E}">
        <p14:creationId xmlns:p14="http://schemas.microsoft.com/office/powerpoint/2010/main" val="18628265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solidFill>
        </p:spPr>
        <p:txBody>
          <a:bodyPr/>
          <a:lstStyle/>
          <a:p>
            <a:r>
              <a:rPr lang="en-US" dirty="0" smtClean="0"/>
              <a:t>School Plan for Student Achievement (SPSA) Development</a:t>
            </a:r>
            <a:endParaRPr lang="en-US" dirty="0"/>
          </a:p>
        </p:txBody>
      </p:sp>
      <p:sp>
        <p:nvSpPr>
          <p:cNvPr id="5" name="Footer Placeholder 4"/>
          <p:cNvSpPr>
            <a:spLocks noGrp="1"/>
          </p:cNvSpPr>
          <p:nvPr>
            <p:ph type="ftr" sz="quarter" idx="11"/>
          </p:nvPr>
        </p:nvSpPr>
        <p:spPr/>
        <p:txBody>
          <a:bodyPr/>
          <a:lstStyle/>
          <a:p>
            <a:r>
              <a:rPr lang="en-US" smtClean="0"/>
              <a:t>System of Support and School Plans </a:t>
            </a:r>
            <a:endParaRPr lang="en-US" dirty="0"/>
          </a:p>
        </p:txBody>
      </p:sp>
      <p:sp>
        <p:nvSpPr>
          <p:cNvPr id="6" name="Slide Number Placeholder 5"/>
          <p:cNvSpPr>
            <a:spLocks noGrp="1"/>
          </p:cNvSpPr>
          <p:nvPr>
            <p:ph type="sldNum" sz="quarter" idx="12"/>
          </p:nvPr>
        </p:nvSpPr>
        <p:spPr/>
        <p:txBody>
          <a:bodyPr/>
          <a:lstStyle/>
          <a:p>
            <a:fld id="{FFA13BC9-24A6-4090-AD96-EA972501BE3F}" type="slidenum">
              <a:rPr lang="en-US" smtClean="0"/>
              <a:t>4</a:t>
            </a:fld>
            <a:endParaRPr lang="en-US"/>
          </a:p>
        </p:txBody>
      </p:sp>
      <p:sp>
        <p:nvSpPr>
          <p:cNvPr id="4" name="Content Placeholder 3"/>
          <p:cNvSpPr>
            <a:spLocks noGrp="1"/>
          </p:cNvSpPr>
          <p:nvPr>
            <p:ph idx="1"/>
          </p:nvPr>
        </p:nvSpPr>
        <p:spPr>
          <a:xfrm>
            <a:off x="838200" y="1825625"/>
            <a:ext cx="2875844" cy="1391708"/>
          </a:xfrm>
          <a:solidFill>
            <a:schemeClr val="accent1">
              <a:lumMod val="20000"/>
              <a:lumOff val="80000"/>
            </a:schemeClr>
          </a:solidFill>
        </p:spPr>
        <p:txBody>
          <a:bodyPr>
            <a:normAutofit/>
          </a:bodyPr>
          <a:lstStyle/>
          <a:p>
            <a:pPr marL="0" indent="0" algn="ctr">
              <a:buNone/>
            </a:pPr>
            <a:r>
              <a:rPr lang="en-US" dirty="0" smtClean="0"/>
              <a:t>Needs assessment process with school site teams</a:t>
            </a:r>
            <a:endParaRPr lang="en-US" dirty="0"/>
          </a:p>
        </p:txBody>
      </p:sp>
      <p:sp>
        <p:nvSpPr>
          <p:cNvPr id="8" name="Content Placeholder 3"/>
          <p:cNvSpPr txBox="1">
            <a:spLocks/>
          </p:cNvSpPr>
          <p:nvPr/>
        </p:nvSpPr>
        <p:spPr>
          <a:xfrm>
            <a:off x="838200" y="3524603"/>
            <a:ext cx="2875844" cy="1182864"/>
          </a:xfrm>
          <a:prstGeom prst="rect">
            <a:avLst/>
          </a:prstGeom>
          <a:solidFill>
            <a:schemeClr val="accent1">
              <a:lumMod val="20000"/>
              <a:lumOff val="80000"/>
            </a:schemeClr>
          </a:solidFill>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smtClean="0"/>
              <a:t>Principals engage with stakeholder groups</a:t>
            </a:r>
            <a:endParaRPr lang="en-US" dirty="0"/>
          </a:p>
        </p:txBody>
      </p:sp>
      <p:sp>
        <p:nvSpPr>
          <p:cNvPr id="10" name="Content Placeholder 3"/>
          <p:cNvSpPr txBox="1">
            <a:spLocks/>
          </p:cNvSpPr>
          <p:nvPr/>
        </p:nvSpPr>
        <p:spPr>
          <a:xfrm>
            <a:off x="838200" y="4964641"/>
            <a:ext cx="2875844" cy="1526469"/>
          </a:xfrm>
          <a:prstGeom prst="rect">
            <a:avLst/>
          </a:prstGeom>
          <a:solidFill>
            <a:schemeClr val="accent1">
              <a:lumMod val="20000"/>
              <a:lumOff val="80000"/>
            </a:schemeClr>
          </a:solidFill>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smtClean="0"/>
              <a:t>Plan development, review, and approval</a:t>
            </a:r>
            <a:endParaRPr lang="en-US" dirty="0"/>
          </a:p>
        </p:txBody>
      </p:sp>
      <p:sp>
        <p:nvSpPr>
          <p:cNvPr id="7" name="TextBox 6"/>
          <p:cNvSpPr txBox="1"/>
          <p:nvPr/>
        </p:nvSpPr>
        <p:spPr>
          <a:xfrm>
            <a:off x="4154311" y="1998133"/>
            <a:ext cx="6310489" cy="923330"/>
          </a:xfrm>
          <a:prstGeom prst="rect">
            <a:avLst/>
          </a:prstGeom>
          <a:noFill/>
        </p:spPr>
        <p:txBody>
          <a:bodyPr wrap="square" rtlCol="0">
            <a:spAutoFit/>
          </a:bodyPr>
          <a:lstStyle/>
          <a:p>
            <a:pPr marL="285750" indent="-285750">
              <a:buFont typeface="Arial" panose="020B0604020202020204" pitchFamily="34" charset="0"/>
              <a:buChar char="•"/>
            </a:pPr>
            <a:r>
              <a:rPr lang="en-US" dirty="0" smtClean="0"/>
              <a:t>Data review using California School Dashboard</a:t>
            </a:r>
          </a:p>
          <a:p>
            <a:pPr marL="285750" indent="-285750">
              <a:buFont typeface="Arial" panose="020B0604020202020204" pitchFamily="34" charset="0"/>
              <a:buChar char="•"/>
            </a:pPr>
            <a:r>
              <a:rPr lang="en-US" dirty="0" smtClean="0"/>
              <a:t>Root Cause Analysis</a:t>
            </a:r>
          </a:p>
          <a:p>
            <a:pPr marL="285750" indent="-285750">
              <a:buFont typeface="Arial" panose="020B0604020202020204" pitchFamily="34" charset="0"/>
              <a:buChar char="•"/>
            </a:pPr>
            <a:r>
              <a:rPr lang="en-US" dirty="0" smtClean="0"/>
              <a:t>Developing Change Ideas (actions and strategies) </a:t>
            </a:r>
            <a:endParaRPr lang="en-US" dirty="0"/>
          </a:p>
        </p:txBody>
      </p:sp>
      <p:sp>
        <p:nvSpPr>
          <p:cNvPr id="11" name="TextBox 10"/>
          <p:cNvSpPr txBox="1"/>
          <p:nvPr/>
        </p:nvSpPr>
        <p:spPr>
          <a:xfrm>
            <a:off x="4154311" y="3654370"/>
            <a:ext cx="6310489" cy="923330"/>
          </a:xfrm>
          <a:prstGeom prst="rect">
            <a:avLst/>
          </a:prstGeom>
          <a:noFill/>
        </p:spPr>
        <p:txBody>
          <a:bodyPr wrap="square" rtlCol="0">
            <a:spAutoFit/>
          </a:bodyPr>
          <a:lstStyle/>
          <a:p>
            <a:pPr marL="285750" indent="-285750">
              <a:buFont typeface="Arial" panose="020B0604020202020204" pitchFamily="34" charset="0"/>
              <a:buChar char="•"/>
            </a:pPr>
            <a:r>
              <a:rPr lang="en-US" dirty="0" smtClean="0"/>
              <a:t>Staff Team, Leadership Team</a:t>
            </a:r>
          </a:p>
          <a:p>
            <a:pPr marL="285750" indent="-285750">
              <a:buFont typeface="Arial" panose="020B0604020202020204" pitchFamily="34" charset="0"/>
              <a:buChar char="•"/>
            </a:pPr>
            <a:r>
              <a:rPr lang="en-US" dirty="0" smtClean="0"/>
              <a:t>School Site Council</a:t>
            </a:r>
          </a:p>
          <a:p>
            <a:pPr marL="285750" indent="-285750">
              <a:buFont typeface="Arial" panose="020B0604020202020204" pitchFamily="34" charset="0"/>
              <a:buChar char="•"/>
            </a:pPr>
            <a:r>
              <a:rPr lang="en-US" dirty="0" smtClean="0"/>
              <a:t>English Learner Advisory Committee</a:t>
            </a:r>
            <a:endParaRPr lang="en-US" dirty="0"/>
          </a:p>
        </p:txBody>
      </p:sp>
      <p:sp>
        <p:nvSpPr>
          <p:cNvPr id="12" name="TextBox 11"/>
          <p:cNvSpPr txBox="1"/>
          <p:nvPr/>
        </p:nvSpPr>
        <p:spPr>
          <a:xfrm>
            <a:off x="4154310" y="5125575"/>
            <a:ext cx="6310489" cy="923330"/>
          </a:xfrm>
          <a:prstGeom prst="rect">
            <a:avLst/>
          </a:prstGeom>
          <a:noFill/>
        </p:spPr>
        <p:txBody>
          <a:bodyPr wrap="square" rtlCol="0">
            <a:spAutoFit/>
          </a:bodyPr>
          <a:lstStyle/>
          <a:p>
            <a:pPr marL="285750" indent="-285750">
              <a:buFont typeface="Arial" panose="020B0604020202020204" pitchFamily="34" charset="0"/>
              <a:buChar char="•"/>
            </a:pPr>
            <a:r>
              <a:rPr lang="en-US" dirty="0" smtClean="0"/>
              <a:t>Draft to Educational Services by March 31</a:t>
            </a:r>
          </a:p>
          <a:p>
            <a:pPr marL="285750" indent="-285750">
              <a:buFont typeface="Arial" panose="020B0604020202020204" pitchFamily="34" charset="0"/>
              <a:buChar char="•"/>
            </a:pPr>
            <a:r>
              <a:rPr lang="en-US" dirty="0" smtClean="0"/>
              <a:t>Review and Approval by SSC </a:t>
            </a:r>
          </a:p>
          <a:p>
            <a:pPr marL="285750" indent="-285750">
              <a:buFont typeface="Arial" panose="020B0604020202020204" pitchFamily="34" charset="0"/>
              <a:buChar char="•"/>
            </a:pPr>
            <a:r>
              <a:rPr lang="en-US" dirty="0" smtClean="0"/>
              <a:t>Review and Approval by WJUSD Board of Trustees</a:t>
            </a:r>
            <a:endParaRPr lang="en-US" dirty="0"/>
          </a:p>
        </p:txBody>
      </p:sp>
      <p:sp>
        <p:nvSpPr>
          <p:cNvPr id="13" name="Rectangle 12"/>
          <p:cNvSpPr/>
          <p:nvPr/>
        </p:nvSpPr>
        <p:spPr>
          <a:xfrm>
            <a:off x="302476" y="2059814"/>
            <a:ext cx="535724" cy="923330"/>
          </a:xfrm>
          <a:prstGeom prst="rect">
            <a:avLst/>
          </a:prstGeom>
          <a:noFill/>
        </p:spPr>
        <p:txBody>
          <a:bodyPr wrap="none" lIns="91440" tIns="45720" rIns="91440" bIns="45720">
            <a:spAutoFit/>
          </a:bodyPr>
          <a:lstStyle/>
          <a:p>
            <a:pPr algn="ctr"/>
            <a:r>
              <a:rPr lang="en-US" sz="5400" dirty="0" smtClean="0">
                <a:ln w="0"/>
                <a:solidFill>
                  <a:schemeClr val="accent1"/>
                </a:solidFill>
                <a:effectLst>
                  <a:outerShdw blurRad="38100" dist="25400" dir="5400000" algn="ctr" rotWithShape="0">
                    <a:srgbClr val="6E747A">
                      <a:alpha val="43000"/>
                    </a:srgbClr>
                  </a:outerShdw>
                </a:effectLst>
              </a:rPr>
              <a:t>1</a:t>
            </a:r>
            <a:endParaRPr lang="en-US" sz="5400" dirty="0">
              <a:ln w="0"/>
              <a:solidFill>
                <a:schemeClr val="accent1"/>
              </a:solidFill>
              <a:effectLst>
                <a:outerShdw blurRad="38100" dist="25400" dir="5400000" algn="ctr" rotWithShape="0">
                  <a:srgbClr val="6E747A">
                    <a:alpha val="43000"/>
                  </a:srgbClr>
                </a:outerShdw>
              </a:effectLst>
            </a:endParaRPr>
          </a:p>
        </p:txBody>
      </p:sp>
      <p:sp>
        <p:nvSpPr>
          <p:cNvPr id="14" name="Rectangle 13"/>
          <p:cNvSpPr/>
          <p:nvPr/>
        </p:nvSpPr>
        <p:spPr>
          <a:xfrm>
            <a:off x="302476" y="3716689"/>
            <a:ext cx="535724" cy="923330"/>
          </a:xfrm>
          <a:prstGeom prst="rect">
            <a:avLst/>
          </a:prstGeom>
          <a:noFill/>
        </p:spPr>
        <p:txBody>
          <a:bodyPr wrap="none" lIns="91440" tIns="45720" rIns="91440" bIns="45720">
            <a:spAutoFit/>
          </a:bodyPr>
          <a:lstStyle/>
          <a:p>
            <a:pPr algn="ctr"/>
            <a:r>
              <a:rPr lang="en-US" sz="5400" dirty="0" smtClean="0">
                <a:ln w="0"/>
                <a:solidFill>
                  <a:schemeClr val="accent1"/>
                </a:solidFill>
                <a:effectLst>
                  <a:outerShdw blurRad="38100" dist="25400" dir="5400000" algn="ctr" rotWithShape="0">
                    <a:srgbClr val="6E747A">
                      <a:alpha val="43000"/>
                    </a:srgbClr>
                  </a:outerShdw>
                </a:effectLst>
              </a:rPr>
              <a:t>2</a:t>
            </a:r>
            <a:endParaRPr lang="en-US" sz="5400" dirty="0">
              <a:ln w="0"/>
              <a:solidFill>
                <a:schemeClr val="accent1"/>
              </a:solidFill>
              <a:effectLst>
                <a:outerShdw blurRad="38100" dist="25400" dir="5400000" algn="ctr" rotWithShape="0">
                  <a:srgbClr val="6E747A">
                    <a:alpha val="43000"/>
                  </a:srgbClr>
                </a:outerShdw>
              </a:effectLst>
            </a:endParaRPr>
          </a:p>
        </p:txBody>
      </p:sp>
      <p:sp>
        <p:nvSpPr>
          <p:cNvPr id="15" name="Rectangle 14"/>
          <p:cNvSpPr/>
          <p:nvPr/>
        </p:nvSpPr>
        <p:spPr>
          <a:xfrm>
            <a:off x="302476" y="5266210"/>
            <a:ext cx="535724" cy="923330"/>
          </a:xfrm>
          <a:prstGeom prst="rect">
            <a:avLst/>
          </a:prstGeom>
          <a:noFill/>
        </p:spPr>
        <p:txBody>
          <a:bodyPr wrap="none" lIns="91440" tIns="45720" rIns="91440" bIns="45720">
            <a:spAutoFit/>
          </a:bodyPr>
          <a:lstStyle/>
          <a:p>
            <a:pPr algn="ctr"/>
            <a:r>
              <a:rPr lang="en-US" sz="5400" dirty="0" smtClean="0">
                <a:ln w="0"/>
                <a:solidFill>
                  <a:schemeClr val="accent1"/>
                </a:solidFill>
                <a:effectLst>
                  <a:outerShdw blurRad="38100" dist="25400" dir="5400000" algn="ctr" rotWithShape="0">
                    <a:srgbClr val="6E747A">
                      <a:alpha val="43000"/>
                    </a:srgbClr>
                  </a:outerShdw>
                </a:effectLst>
              </a:rPr>
              <a:t>3</a:t>
            </a:r>
            <a:endParaRPr lang="en-US" sz="540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3324910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System of Support and School Plans </a:t>
            </a:r>
            <a:endParaRPr lang="en-US"/>
          </a:p>
        </p:txBody>
      </p:sp>
      <p:sp>
        <p:nvSpPr>
          <p:cNvPr id="3" name="Slide Number Placeholder 2"/>
          <p:cNvSpPr>
            <a:spLocks noGrp="1"/>
          </p:cNvSpPr>
          <p:nvPr>
            <p:ph type="sldNum" sz="quarter" idx="12"/>
          </p:nvPr>
        </p:nvSpPr>
        <p:spPr/>
        <p:txBody>
          <a:bodyPr/>
          <a:lstStyle/>
          <a:p>
            <a:fld id="{FFA13BC9-24A6-4090-AD96-EA972501BE3F}" type="slidenum">
              <a:rPr lang="en-US" smtClean="0"/>
              <a:pPr/>
              <a:t>5</a:t>
            </a:fld>
            <a:endParaRPr lang="en-US" dirty="0"/>
          </a:p>
        </p:txBody>
      </p:sp>
      <p:sp>
        <p:nvSpPr>
          <p:cNvPr id="6" name="TextBox 5"/>
          <p:cNvSpPr txBox="1"/>
          <p:nvPr/>
        </p:nvSpPr>
        <p:spPr>
          <a:xfrm>
            <a:off x="383249" y="508884"/>
            <a:ext cx="11277600" cy="584775"/>
          </a:xfrm>
          <a:prstGeom prst="rect">
            <a:avLst/>
          </a:prstGeom>
          <a:solidFill>
            <a:schemeClr val="accent6">
              <a:lumMod val="20000"/>
              <a:lumOff val="80000"/>
            </a:schemeClr>
          </a:solidFill>
        </p:spPr>
        <p:txBody>
          <a:bodyPr wrap="square" rtlCol="0">
            <a:spAutoFit/>
          </a:bodyPr>
          <a:lstStyle/>
          <a:p>
            <a:pPr algn="ctr"/>
            <a:r>
              <a:rPr lang="en-US" sz="3200" b="1" dirty="0" smtClean="0"/>
              <a:t>Major Changes to the School Plan Template</a:t>
            </a:r>
            <a:endParaRPr lang="en-US" sz="3200" b="1" dirty="0"/>
          </a:p>
        </p:txBody>
      </p:sp>
      <p:graphicFrame>
        <p:nvGraphicFramePr>
          <p:cNvPr id="4" name="Table 3"/>
          <p:cNvGraphicFramePr>
            <a:graphicFrameLocks noGrp="1"/>
          </p:cNvGraphicFramePr>
          <p:nvPr>
            <p:extLst>
              <p:ext uri="{D42A27DB-BD31-4B8C-83A1-F6EECF244321}">
                <p14:modId xmlns:p14="http://schemas.microsoft.com/office/powerpoint/2010/main" val="1094982737"/>
              </p:ext>
            </p:extLst>
          </p:nvPr>
        </p:nvGraphicFramePr>
        <p:xfrm>
          <a:off x="1097280" y="1578407"/>
          <a:ext cx="10256519" cy="4533483"/>
        </p:xfrm>
        <a:graphic>
          <a:graphicData uri="http://schemas.openxmlformats.org/drawingml/2006/table">
            <a:tbl>
              <a:tblPr firstRow="1" bandRow="1">
                <a:tableStyleId>{5C22544A-7EE6-4342-B048-85BDC9FD1C3A}</a:tableStyleId>
              </a:tblPr>
              <a:tblGrid>
                <a:gridCol w="4605020">
                  <a:extLst>
                    <a:ext uri="{9D8B030D-6E8A-4147-A177-3AD203B41FA5}">
                      <a16:colId xmlns:a16="http://schemas.microsoft.com/office/drawing/2014/main" val="2416532284"/>
                    </a:ext>
                  </a:extLst>
                </a:gridCol>
                <a:gridCol w="825500">
                  <a:extLst>
                    <a:ext uri="{9D8B030D-6E8A-4147-A177-3AD203B41FA5}">
                      <a16:colId xmlns:a16="http://schemas.microsoft.com/office/drawing/2014/main" val="1804037184"/>
                    </a:ext>
                  </a:extLst>
                </a:gridCol>
                <a:gridCol w="4825999">
                  <a:extLst>
                    <a:ext uri="{9D8B030D-6E8A-4147-A177-3AD203B41FA5}">
                      <a16:colId xmlns:a16="http://schemas.microsoft.com/office/drawing/2014/main" val="3424102814"/>
                    </a:ext>
                  </a:extLst>
                </a:gridCol>
              </a:tblGrid>
              <a:tr h="630856">
                <a:tc>
                  <a:txBody>
                    <a:bodyPr/>
                    <a:lstStyle/>
                    <a:p>
                      <a:pPr algn="ctr"/>
                      <a:r>
                        <a:rPr lang="en-US" dirty="0" smtClean="0"/>
                        <a:t>Previous School Plan Template</a:t>
                      </a:r>
                      <a:endParaRPr lang="en-US" dirty="0"/>
                    </a:p>
                  </a:txBody>
                  <a:tcPr>
                    <a:lnB w="12700" cap="flat" cmpd="sng" algn="ctr">
                      <a:solidFill>
                        <a:schemeClr val="tx1"/>
                      </a:solidFill>
                      <a:prstDash val="solid"/>
                      <a:round/>
                      <a:headEnd type="none" w="med" len="med"/>
                      <a:tailEnd type="none" w="med" len="med"/>
                    </a:lnB>
                  </a:tcPr>
                </a:tc>
                <a:tc>
                  <a:txBody>
                    <a:bodyPr/>
                    <a:lstStyle/>
                    <a:p>
                      <a:pPr algn="ctr"/>
                      <a:endParaRPr lang="en-US" dirty="0"/>
                    </a:p>
                  </a:txBody>
                  <a:tcPr>
                    <a:lnB w="12700" cap="flat" cmpd="sng" algn="ctr">
                      <a:solidFill>
                        <a:schemeClr val="tx1"/>
                      </a:solidFill>
                      <a:prstDash val="solid"/>
                      <a:round/>
                      <a:headEnd type="none" w="med" len="med"/>
                      <a:tailEnd type="none" w="med" len="med"/>
                    </a:lnB>
                  </a:tcPr>
                </a:tc>
                <a:tc>
                  <a:txBody>
                    <a:bodyPr/>
                    <a:lstStyle/>
                    <a:p>
                      <a:pPr algn="ctr"/>
                      <a:r>
                        <a:rPr lang="en-US" dirty="0" smtClean="0"/>
                        <a:t>Additions to New</a:t>
                      </a:r>
                      <a:r>
                        <a:rPr lang="en-US" baseline="0" dirty="0" smtClean="0"/>
                        <a:t> School Plan Template</a:t>
                      </a:r>
                      <a:endParaRPr lang="en-US"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8455892"/>
                  </a:ext>
                </a:extLst>
              </a:tr>
              <a:tr h="1308637">
                <a:tc>
                  <a:txBody>
                    <a:bodyPr/>
                    <a:lstStyle/>
                    <a:p>
                      <a:pPr algn="ctr"/>
                      <a:r>
                        <a:rPr lang="en-US" sz="2400" dirty="0" smtClean="0"/>
                        <a:t>Develop</a:t>
                      </a:r>
                      <a:r>
                        <a:rPr lang="en-US" sz="2400" baseline="0" dirty="0" smtClean="0"/>
                        <a:t> Budget and Actions for the Year</a:t>
                      </a: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4400" dirty="0" smtClean="0"/>
                        <a:t>+</a:t>
                      </a:r>
                      <a:endParaRPr lang="en-US" sz="4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t>Report</a:t>
                      </a:r>
                      <a:r>
                        <a:rPr lang="en-US" sz="2400" baseline="0" dirty="0" smtClean="0"/>
                        <a:t> on </a:t>
                      </a:r>
                      <a:r>
                        <a:rPr lang="en-US" sz="2400" b="1" baseline="0" dirty="0" smtClean="0"/>
                        <a:t>Actual Expenditures </a:t>
                      </a:r>
                      <a:r>
                        <a:rPr lang="en-US" sz="2400" baseline="0" dirty="0" smtClean="0"/>
                        <a:t>and Completed Actions for the Year</a:t>
                      </a: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54102356"/>
                  </a:ext>
                </a:extLst>
              </a:tr>
              <a:tr h="1422400">
                <a:tc>
                  <a:txBody>
                    <a:bodyPr/>
                    <a:lstStyle/>
                    <a:p>
                      <a:pPr algn="ctr"/>
                      <a:r>
                        <a:rPr lang="en-US" sz="2400" dirty="0" smtClean="0"/>
                        <a:t>Review</a:t>
                      </a:r>
                      <a:r>
                        <a:rPr lang="en-US" sz="2400" baseline="0" dirty="0" smtClean="0"/>
                        <a:t> and Analyze Data</a:t>
                      </a: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400" dirty="0" smtClean="0"/>
                        <a:t>+</a:t>
                      </a:r>
                    </a:p>
                    <a:p>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t>Establish</a:t>
                      </a:r>
                      <a:r>
                        <a:rPr lang="en-US" sz="2400" baseline="0" dirty="0" smtClean="0"/>
                        <a:t> Metrics and Expected Outcomes for the Year</a:t>
                      </a: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9092022"/>
                  </a:ext>
                </a:extLst>
              </a:tr>
              <a:tr h="1171590">
                <a:tc>
                  <a:txBody>
                    <a:bodyPr/>
                    <a:lstStyle/>
                    <a:p>
                      <a:pPr algn="ctr"/>
                      <a:r>
                        <a:rPr lang="en-US" sz="2400" dirty="0" smtClean="0"/>
                        <a:t>Approved by School</a:t>
                      </a:r>
                      <a:r>
                        <a:rPr lang="en-US" sz="2400" baseline="0" dirty="0" smtClean="0"/>
                        <a:t> Site Council and WJUSD Board of Trustees</a:t>
                      </a: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smtClean="0">
                          <a:ln>
                            <a:noFill/>
                          </a:ln>
                          <a:solidFill>
                            <a:prstClr val="black"/>
                          </a:solidFill>
                          <a:effectLst/>
                          <a:uLnTx/>
                          <a:uFillTx/>
                          <a:latin typeface="+mn-lt"/>
                          <a:ea typeface="+mn-ea"/>
                          <a:cs typeface="+mn-cs"/>
                        </a:rPr>
                        <a:t>+</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t>Approved</a:t>
                      </a:r>
                      <a:r>
                        <a:rPr lang="en-US" sz="2400" baseline="0" dirty="0" smtClean="0"/>
                        <a:t> by California State Board of Education</a:t>
                      </a:r>
                      <a:endParaRPr lang="en-US" sz="2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60596876"/>
                  </a:ext>
                </a:extLst>
              </a:tr>
            </a:tbl>
          </a:graphicData>
        </a:graphic>
      </p:graphicFrame>
      <p:sp>
        <p:nvSpPr>
          <p:cNvPr id="7" name="Explosion 1 6"/>
          <p:cNvSpPr/>
          <p:nvPr/>
        </p:nvSpPr>
        <p:spPr>
          <a:xfrm>
            <a:off x="10882488" y="1783643"/>
            <a:ext cx="1219200" cy="866433"/>
          </a:xfrm>
          <a:prstGeom prst="irregularSeal1">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New</a:t>
            </a:r>
            <a:endParaRPr lang="en-US" dirty="0"/>
          </a:p>
        </p:txBody>
      </p:sp>
    </p:spTree>
    <p:extLst>
      <p:ext uri="{BB962C8B-B14F-4D97-AF65-F5344CB8AC3E}">
        <p14:creationId xmlns:p14="http://schemas.microsoft.com/office/powerpoint/2010/main" val="40346755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System of Support and School Plans </a:t>
            </a:r>
            <a:endParaRPr lang="en-US" dirty="0"/>
          </a:p>
        </p:txBody>
      </p:sp>
      <p:sp>
        <p:nvSpPr>
          <p:cNvPr id="3" name="Slide Number Placeholder 2"/>
          <p:cNvSpPr>
            <a:spLocks noGrp="1"/>
          </p:cNvSpPr>
          <p:nvPr>
            <p:ph type="sldNum" sz="quarter" idx="12"/>
          </p:nvPr>
        </p:nvSpPr>
        <p:spPr/>
        <p:txBody>
          <a:bodyPr/>
          <a:lstStyle/>
          <a:p>
            <a:fld id="{FFA13BC9-24A6-4090-AD96-EA972501BE3F}" type="slidenum">
              <a:rPr lang="en-US" smtClean="0"/>
              <a:t>6</a:t>
            </a:fld>
            <a:endParaRPr lang="en-US"/>
          </a:p>
        </p:txBody>
      </p:sp>
      <p:sp>
        <p:nvSpPr>
          <p:cNvPr id="5" name="TextBox 4"/>
          <p:cNvSpPr txBox="1"/>
          <p:nvPr/>
        </p:nvSpPr>
        <p:spPr>
          <a:xfrm>
            <a:off x="412950" y="532504"/>
            <a:ext cx="11277600" cy="584775"/>
          </a:xfrm>
          <a:prstGeom prst="rect">
            <a:avLst/>
          </a:prstGeom>
          <a:solidFill>
            <a:schemeClr val="accent6">
              <a:lumMod val="20000"/>
              <a:lumOff val="80000"/>
            </a:schemeClr>
          </a:solidFill>
        </p:spPr>
        <p:txBody>
          <a:bodyPr wrap="square" rtlCol="0">
            <a:spAutoFit/>
          </a:bodyPr>
          <a:lstStyle/>
          <a:p>
            <a:pPr algn="ctr"/>
            <a:r>
              <a:rPr lang="en-US" sz="3200" b="1" dirty="0" smtClean="0"/>
              <a:t>Goals</a:t>
            </a:r>
            <a:endParaRPr lang="en-US" sz="3200" b="1" dirty="0"/>
          </a:p>
        </p:txBody>
      </p:sp>
      <p:sp>
        <p:nvSpPr>
          <p:cNvPr id="4" name="TextBox 3"/>
          <p:cNvSpPr txBox="1"/>
          <p:nvPr/>
        </p:nvSpPr>
        <p:spPr>
          <a:xfrm>
            <a:off x="839096" y="1594821"/>
            <a:ext cx="9456420" cy="830997"/>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Will be pre-populated in the School Plan</a:t>
            </a:r>
          </a:p>
          <a:p>
            <a:pPr marL="285750" indent="-285750">
              <a:buFont typeface="Arial" panose="020B0604020202020204" pitchFamily="34" charset="0"/>
              <a:buChar char="•"/>
            </a:pPr>
            <a:r>
              <a:rPr lang="en-US" sz="2400" dirty="0" smtClean="0"/>
              <a:t>Same goals as the LCAP</a:t>
            </a:r>
            <a:endParaRPr lang="en-US" sz="2400" dirty="0"/>
          </a:p>
        </p:txBody>
      </p:sp>
      <p:sp>
        <p:nvSpPr>
          <p:cNvPr id="6" name="Text Box 2"/>
          <p:cNvSpPr txBox="1">
            <a:spLocks noChangeArrowheads="1"/>
          </p:cNvSpPr>
          <p:nvPr/>
        </p:nvSpPr>
        <p:spPr bwMode="auto">
          <a:xfrm>
            <a:off x="1855694" y="2903360"/>
            <a:ext cx="9581926" cy="31774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spcBef>
                <a:spcPts val="0"/>
              </a:spcBef>
              <a:spcAft>
                <a:spcPts val="0"/>
              </a:spcAft>
            </a:pPr>
            <a:r>
              <a:rPr lang="en-US" sz="2000" b="1" dirty="0">
                <a:effectLst/>
                <a:latin typeface="Calibri" panose="020F0502020204030204" pitchFamily="34" charset="0"/>
                <a:ea typeface="Times New Roman" panose="02020603050405020304" pitchFamily="18" charset="0"/>
                <a:cs typeface="Times New Roman" panose="02020603050405020304" pitchFamily="18" charset="0"/>
              </a:rPr>
              <a:t>Local Control and Accountability Plan (LCAP) Goals</a:t>
            </a:r>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1.  All students will be proficient in literacy, numeracy, and 21</a:t>
            </a:r>
            <a:r>
              <a:rPr lang="en-US" sz="2000" baseline="30000" dirty="0">
                <a:effectLst/>
                <a:latin typeface="Calibri" panose="020F0502020204030204" pitchFamily="34" charset="0"/>
                <a:ea typeface="Times New Roman" panose="02020603050405020304" pitchFamily="18" charset="0"/>
                <a:cs typeface="Times New Roman" panose="02020603050405020304" pitchFamily="18" charset="0"/>
              </a:rPr>
              <a:t>st</a:t>
            </a: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 Century Skills through high quality, effective teaching and learning.</a:t>
            </a:r>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2.  All students will graduate high school and be competitively college and career ready through personalized learning.</a:t>
            </a:r>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3.  All students will be successful through the development of targeted and coherent systems of support.</a:t>
            </a:r>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4.  Improve the English proficiency and academic achievement of English Learners.</a:t>
            </a:r>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5.  Excellence for all students is supported through meaningful stakeholder engagement.</a:t>
            </a:r>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96867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System of Support and School Plans </a:t>
            </a:r>
            <a:endParaRPr lang="en-US"/>
          </a:p>
        </p:txBody>
      </p:sp>
      <p:sp>
        <p:nvSpPr>
          <p:cNvPr id="3" name="Slide Number Placeholder 2"/>
          <p:cNvSpPr>
            <a:spLocks noGrp="1"/>
          </p:cNvSpPr>
          <p:nvPr>
            <p:ph type="sldNum" sz="quarter" idx="12"/>
          </p:nvPr>
        </p:nvSpPr>
        <p:spPr/>
        <p:txBody>
          <a:bodyPr/>
          <a:lstStyle/>
          <a:p>
            <a:fld id="{FFA13BC9-24A6-4090-AD96-EA972501BE3F}" type="slidenum">
              <a:rPr lang="en-US" smtClean="0"/>
              <a:pPr/>
              <a:t>7</a:t>
            </a:fld>
            <a:endParaRPr lang="en-US" dirty="0"/>
          </a:p>
        </p:txBody>
      </p:sp>
      <p:sp>
        <p:nvSpPr>
          <p:cNvPr id="6" name="TextBox 5"/>
          <p:cNvSpPr txBox="1"/>
          <p:nvPr/>
        </p:nvSpPr>
        <p:spPr>
          <a:xfrm>
            <a:off x="375298" y="1280160"/>
            <a:ext cx="11277600" cy="584775"/>
          </a:xfrm>
          <a:prstGeom prst="rect">
            <a:avLst/>
          </a:prstGeom>
          <a:solidFill>
            <a:schemeClr val="accent6">
              <a:lumMod val="20000"/>
              <a:lumOff val="80000"/>
            </a:schemeClr>
          </a:solidFill>
        </p:spPr>
        <p:txBody>
          <a:bodyPr wrap="square" rtlCol="0">
            <a:spAutoFit/>
          </a:bodyPr>
          <a:lstStyle/>
          <a:p>
            <a:pPr algn="ctr"/>
            <a:r>
              <a:rPr lang="en-US" sz="3200" b="1" dirty="0" smtClean="0"/>
              <a:t>Metrics</a:t>
            </a:r>
            <a:endParaRPr lang="en-US" sz="3200" b="1" dirty="0"/>
          </a:p>
        </p:txBody>
      </p:sp>
      <p:sp>
        <p:nvSpPr>
          <p:cNvPr id="7" name="TextBox 6"/>
          <p:cNvSpPr txBox="1"/>
          <p:nvPr/>
        </p:nvSpPr>
        <p:spPr>
          <a:xfrm>
            <a:off x="930442" y="2148840"/>
            <a:ext cx="9456420" cy="1938992"/>
          </a:xfrm>
          <a:prstGeom prst="rect">
            <a:avLst/>
          </a:prstGeom>
          <a:noFill/>
        </p:spPr>
        <p:txBody>
          <a:bodyPr wrap="square" rtlCol="0">
            <a:spAutoFit/>
          </a:bodyPr>
          <a:lstStyle/>
          <a:p>
            <a:pPr marL="285750" indent="-285750">
              <a:buFont typeface="Arial" panose="020B0604020202020204" pitchFamily="34" charset="0"/>
              <a:buChar char="•"/>
            </a:pPr>
            <a:r>
              <a:rPr lang="en-US" sz="2400" b="1" dirty="0" smtClean="0"/>
              <a:t>Metrics</a:t>
            </a:r>
            <a:r>
              <a:rPr lang="en-US" sz="2400" dirty="0" smtClean="0"/>
              <a:t> = how the school will evaluate progress toward the goal</a:t>
            </a:r>
          </a:p>
          <a:p>
            <a:pPr marL="285750" indent="-285750">
              <a:buFont typeface="Arial" panose="020B0604020202020204" pitchFamily="34" charset="0"/>
              <a:buChar char="•"/>
            </a:pPr>
            <a:r>
              <a:rPr lang="en-US" sz="2400" b="1" dirty="0" smtClean="0"/>
              <a:t>Baseline</a:t>
            </a:r>
            <a:r>
              <a:rPr lang="en-US" sz="2400" dirty="0" smtClean="0"/>
              <a:t> = current level of performance</a:t>
            </a:r>
          </a:p>
          <a:p>
            <a:pPr marL="285750" indent="-285750">
              <a:buFont typeface="Arial" panose="020B0604020202020204" pitchFamily="34" charset="0"/>
              <a:buChar char="•"/>
            </a:pPr>
            <a:r>
              <a:rPr lang="en-US" sz="2400" b="1" dirty="0" smtClean="0"/>
              <a:t>Expected Outcome </a:t>
            </a:r>
            <a:r>
              <a:rPr lang="en-US" sz="2400" dirty="0" smtClean="0"/>
              <a:t>= progress the school intends to make in the coming year</a:t>
            </a:r>
          </a:p>
          <a:p>
            <a:endParaRPr lang="en-US" sz="2400" dirty="0" smtClean="0"/>
          </a:p>
        </p:txBody>
      </p:sp>
      <p:sp>
        <p:nvSpPr>
          <p:cNvPr id="9" name="Oval Callout 8"/>
          <p:cNvSpPr/>
          <p:nvPr/>
        </p:nvSpPr>
        <p:spPr>
          <a:xfrm>
            <a:off x="7794735" y="3790856"/>
            <a:ext cx="2907719" cy="2021547"/>
          </a:xfrm>
          <a:prstGeom prst="wedgeEllipseCallout">
            <a:avLst>
              <a:gd name="adj1" fmla="val -41903"/>
              <a:gd name="adj2" fmla="val 6069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Some metrics will be </a:t>
            </a:r>
            <a:r>
              <a:rPr lang="en-US" sz="2400" dirty="0" smtClean="0"/>
              <a:t>pre-populated for School Plans</a:t>
            </a:r>
            <a:endParaRPr lang="en-US" sz="2400" dirty="0"/>
          </a:p>
        </p:txBody>
      </p:sp>
      <p:sp>
        <p:nvSpPr>
          <p:cNvPr id="4" name="Explosion 1 3"/>
          <p:cNvSpPr/>
          <p:nvPr/>
        </p:nvSpPr>
        <p:spPr>
          <a:xfrm>
            <a:off x="575733" y="234255"/>
            <a:ext cx="1794934" cy="1524000"/>
          </a:xfrm>
          <a:prstGeom prst="irregularSeal1">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New</a:t>
            </a:r>
            <a:endParaRPr lang="en-US" dirty="0"/>
          </a:p>
        </p:txBody>
      </p:sp>
    </p:spTree>
    <p:extLst>
      <p:ext uri="{BB962C8B-B14F-4D97-AF65-F5344CB8AC3E}">
        <p14:creationId xmlns:p14="http://schemas.microsoft.com/office/powerpoint/2010/main" val="16509206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System of Support and School Plans </a:t>
            </a:r>
            <a:endParaRPr lang="en-US"/>
          </a:p>
        </p:txBody>
      </p:sp>
      <p:sp>
        <p:nvSpPr>
          <p:cNvPr id="3" name="Slide Number Placeholder 2"/>
          <p:cNvSpPr>
            <a:spLocks noGrp="1"/>
          </p:cNvSpPr>
          <p:nvPr>
            <p:ph type="sldNum" sz="quarter" idx="12"/>
          </p:nvPr>
        </p:nvSpPr>
        <p:spPr/>
        <p:txBody>
          <a:bodyPr/>
          <a:lstStyle/>
          <a:p>
            <a:fld id="{FFA13BC9-24A6-4090-AD96-EA972501BE3F}" type="slidenum">
              <a:rPr lang="en-US" smtClean="0"/>
              <a:pPr/>
              <a:t>8</a:t>
            </a:fld>
            <a:endParaRPr lang="en-US" dirty="0"/>
          </a:p>
        </p:txBody>
      </p:sp>
      <p:sp>
        <p:nvSpPr>
          <p:cNvPr id="6" name="TextBox 5"/>
          <p:cNvSpPr txBox="1"/>
          <p:nvPr/>
        </p:nvSpPr>
        <p:spPr>
          <a:xfrm>
            <a:off x="375298" y="1280160"/>
            <a:ext cx="11277600" cy="584775"/>
          </a:xfrm>
          <a:prstGeom prst="rect">
            <a:avLst/>
          </a:prstGeom>
          <a:solidFill>
            <a:schemeClr val="accent6">
              <a:lumMod val="20000"/>
              <a:lumOff val="80000"/>
            </a:schemeClr>
          </a:solidFill>
        </p:spPr>
        <p:txBody>
          <a:bodyPr wrap="square" rtlCol="0">
            <a:spAutoFit/>
          </a:bodyPr>
          <a:lstStyle/>
          <a:p>
            <a:pPr algn="ctr"/>
            <a:r>
              <a:rPr lang="en-US" sz="3200" b="1" dirty="0" smtClean="0"/>
              <a:t>Metrics Included in the School Plans</a:t>
            </a:r>
            <a:endParaRPr lang="en-US" sz="3200" b="1" dirty="0"/>
          </a:p>
        </p:txBody>
      </p:sp>
      <p:sp>
        <p:nvSpPr>
          <p:cNvPr id="7" name="TextBox 6"/>
          <p:cNvSpPr txBox="1"/>
          <p:nvPr/>
        </p:nvSpPr>
        <p:spPr>
          <a:xfrm>
            <a:off x="930442" y="2148839"/>
            <a:ext cx="9760136" cy="3416320"/>
          </a:xfrm>
          <a:prstGeom prst="rect">
            <a:avLst/>
          </a:prstGeom>
          <a:noFill/>
        </p:spPr>
        <p:txBody>
          <a:bodyPr wrap="square" rtlCol="0">
            <a:spAutoFit/>
          </a:bodyPr>
          <a:lstStyle/>
          <a:p>
            <a:r>
              <a:rPr lang="en-US" sz="2400" b="1" dirty="0" smtClean="0"/>
              <a:t>Examples</a:t>
            </a:r>
          </a:p>
          <a:p>
            <a:pPr marL="285750" indent="-285750">
              <a:buFont typeface="Arial" panose="020B0604020202020204" pitchFamily="34" charset="0"/>
              <a:buChar char="•"/>
            </a:pPr>
            <a:r>
              <a:rPr lang="en-US" sz="2400" dirty="0" smtClean="0"/>
              <a:t>Show </a:t>
            </a:r>
            <a:r>
              <a:rPr lang="en-US" sz="2400" b="1" i="1" dirty="0" smtClean="0"/>
              <a:t>growth</a:t>
            </a:r>
            <a:r>
              <a:rPr lang="en-US" sz="2400" dirty="0" smtClean="0"/>
              <a:t> on the English Language Arts and Math Academic Indicator</a:t>
            </a:r>
          </a:p>
          <a:p>
            <a:endParaRPr lang="en-US" sz="2400" dirty="0" smtClean="0"/>
          </a:p>
          <a:p>
            <a:pPr marL="285750" indent="-285750">
              <a:buFont typeface="Arial" panose="020B0604020202020204" pitchFamily="34" charset="0"/>
              <a:buChar char="•"/>
            </a:pPr>
            <a:r>
              <a:rPr lang="en-US" sz="2400" dirty="0" smtClean="0"/>
              <a:t>Increase the number of students who are “Prepared” on the College/Career Indicator (high school only)</a:t>
            </a:r>
          </a:p>
          <a:p>
            <a:pPr marL="285750" indent="-285750">
              <a:buFont typeface="Arial" panose="020B0604020202020204" pitchFamily="34" charset="0"/>
              <a:buChar char="•"/>
            </a:pPr>
            <a:endParaRPr lang="en-US" sz="2400" dirty="0" smtClean="0"/>
          </a:p>
          <a:p>
            <a:pPr marL="285750" indent="-285750">
              <a:buFont typeface="Arial" panose="020B0604020202020204" pitchFamily="34" charset="0"/>
              <a:buChar char="•"/>
            </a:pPr>
            <a:r>
              <a:rPr lang="en-US" sz="2400" dirty="0" smtClean="0"/>
              <a:t>Decrease the number of students who are chronically absent</a:t>
            </a:r>
          </a:p>
          <a:p>
            <a:pPr marL="285750" indent="-285750">
              <a:buFont typeface="Arial" panose="020B0604020202020204" pitchFamily="34" charset="0"/>
              <a:buChar char="•"/>
            </a:pPr>
            <a:endParaRPr lang="en-US" sz="2400" dirty="0" smtClean="0"/>
          </a:p>
          <a:p>
            <a:pPr marL="285750" indent="-285750">
              <a:buFont typeface="Arial" panose="020B0604020202020204" pitchFamily="34" charset="0"/>
              <a:buChar char="•"/>
            </a:pPr>
            <a:r>
              <a:rPr lang="en-US" sz="2400" dirty="0" smtClean="0"/>
              <a:t>Increase student sense of safety and school connectedness</a:t>
            </a:r>
          </a:p>
        </p:txBody>
      </p:sp>
    </p:spTree>
    <p:extLst>
      <p:ext uri="{BB962C8B-B14F-4D97-AF65-F5344CB8AC3E}">
        <p14:creationId xmlns:p14="http://schemas.microsoft.com/office/powerpoint/2010/main" val="42575886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System of Support and School Plans </a:t>
            </a:r>
            <a:endParaRPr lang="en-US"/>
          </a:p>
        </p:txBody>
      </p:sp>
      <p:sp>
        <p:nvSpPr>
          <p:cNvPr id="3" name="Slide Number Placeholder 2"/>
          <p:cNvSpPr>
            <a:spLocks noGrp="1"/>
          </p:cNvSpPr>
          <p:nvPr>
            <p:ph type="sldNum" sz="quarter" idx="12"/>
          </p:nvPr>
        </p:nvSpPr>
        <p:spPr/>
        <p:txBody>
          <a:bodyPr/>
          <a:lstStyle/>
          <a:p>
            <a:fld id="{FFA13BC9-24A6-4090-AD96-EA972501BE3F}" type="slidenum">
              <a:rPr lang="en-US" smtClean="0"/>
              <a:pPr/>
              <a:t>9</a:t>
            </a:fld>
            <a:endParaRPr lang="en-US" dirty="0"/>
          </a:p>
        </p:txBody>
      </p:sp>
      <p:sp>
        <p:nvSpPr>
          <p:cNvPr id="6" name="TextBox 5"/>
          <p:cNvSpPr txBox="1"/>
          <p:nvPr/>
        </p:nvSpPr>
        <p:spPr>
          <a:xfrm>
            <a:off x="375298" y="1280160"/>
            <a:ext cx="11277600" cy="584775"/>
          </a:xfrm>
          <a:prstGeom prst="rect">
            <a:avLst/>
          </a:prstGeom>
          <a:solidFill>
            <a:schemeClr val="accent6">
              <a:lumMod val="20000"/>
              <a:lumOff val="80000"/>
            </a:schemeClr>
          </a:solidFill>
        </p:spPr>
        <p:txBody>
          <a:bodyPr wrap="square" rtlCol="0">
            <a:spAutoFit/>
          </a:bodyPr>
          <a:lstStyle/>
          <a:p>
            <a:pPr algn="ctr"/>
            <a:r>
              <a:rPr lang="en-US" sz="3200" b="1" dirty="0" smtClean="0"/>
              <a:t>Metrics for CSI/ATSI Schools</a:t>
            </a:r>
            <a:endParaRPr lang="en-US" sz="3200" b="1" dirty="0"/>
          </a:p>
        </p:txBody>
      </p:sp>
      <p:sp>
        <p:nvSpPr>
          <p:cNvPr id="7" name="TextBox 6"/>
          <p:cNvSpPr txBox="1"/>
          <p:nvPr/>
        </p:nvSpPr>
        <p:spPr>
          <a:xfrm>
            <a:off x="914400" y="2148840"/>
            <a:ext cx="4588625" cy="3293209"/>
          </a:xfrm>
          <a:prstGeom prst="rect">
            <a:avLst/>
          </a:prstGeom>
          <a:noFill/>
        </p:spPr>
        <p:txBody>
          <a:bodyPr wrap="square" rtlCol="0">
            <a:spAutoFit/>
          </a:bodyPr>
          <a:lstStyle/>
          <a:p>
            <a:pPr algn="ctr"/>
            <a:r>
              <a:rPr lang="en-US" sz="3200" dirty="0" smtClean="0"/>
              <a:t>CSI schools must include school-level metrics that relate to the metrics that led to the school’s identification.</a:t>
            </a:r>
          </a:p>
          <a:p>
            <a:pPr marL="342900" indent="-342900">
              <a:buFont typeface="Arial" panose="020B0604020202020204" pitchFamily="34" charset="0"/>
              <a:buChar char="•"/>
            </a:pPr>
            <a:endParaRPr lang="en-US" sz="2400" dirty="0" smtClean="0"/>
          </a:p>
          <a:p>
            <a:pPr marL="742950" lvl="1" indent="-285750">
              <a:buFont typeface="Arial" panose="020B0604020202020204" pitchFamily="34" charset="0"/>
              <a:buChar char="•"/>
            </a:pPr>
            <a:endParaRPr lang="en-US" sz="2400" dirty="0" smtClean="0"/>
          </a:p>
        </p:txBody>
      </p:sp>
      <p:sp>
        <p:nvSpPr>
          <p:cNvPr id="8" name="TextBox 7"/>
          <p:cNvSpPr txBox="1"/>
          <p:nvPr/>
        </p:nvSpPr>
        <p:spPr>
          <a:xfrm>
            <a:off x="6316287" y="2148839"/>
            <a:ext cx="4588625" cy="3293209"/>
          </a:xfrm>
          <a:prstGeom prst="rect">
            <a:avLst/>
          </a:prstGeom>
          <a:noFill/>
        </p:spPr>
        <p:txBody>
          <a:bodyPr wrap="square" rtlCol="0">
            <a:spAutoFit/>
          </a:bodyPr>
          <a:lstStyle/>
          <a:p>
            <a:pPr algn="ctr"/>
            <a:r>
              <a:rPr lang="en-US" sz="3200" dirty="0" smtClean="0"/>
              <a:t>ATSI schools must include metrics related to the specific student group(s) that led to the school’s identification.</a:t>
            </a:r>
          </a:p>
          <a:p>
            <a:pPr marL="342900" indent="-342900">
              <a:buFont typeface="Arial" panose="020B0604020202020204" pitchFamily="34" charset="0"/>
              <a:buChar char="•"/>
            </a:pPr>
            <a:endParaRPr lang="en-US" sz="2400" dirty="0" smtClean="0"/>
          </a:p>
          <a:p>
            <a:pPr marL="742950" lvl="1" indent="-285750">
              <a:buFont typeface="Arial" panose="020B0604020202020204" pitchFamily="34" charset="0"/>
              <a:buChar char="•"/>
            </a:pPr>
            <a:endParaRPr lang="en-US" sz="2400" dirty="0" smtClean="0"/>
          </a:p>
        </p:txBody>
      </p:sp>
    </p:spTree>
    <p:extLst>
      <p:ext uri="{BB962C8B-B14F-4D97-AF65-F5344CB8AC3E}">
        <p14:creationId xmlns:p14="http://schemas.microsoft.com/office/powerpoint/2010/main" val="30027808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9220</TotalTime>
  <Words>1314</Words>
  <Application>Microsoft Office PowerPoint</Application>
  <PresentationFormat>Widescreen</PresentationFormat>
  <Paragraphs>189</Paragraphs>
  <Slides>22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Times New Roman</vt:lpstr>
      <vt:lpstr>Office Theme</vt:lpstr>
      <vt:lpstr>PowerPoint Presentation</vt:lpstr>
      <vt:lpstr>California’s System of Support</vt:lpstr>
      <vt:lpstr>PowerPoint Presentation</vt:lpstr>
      <vt:lpstr>School Plan for Student Achievement (SPSA) Development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Next Steps in LCAP Process</vt:lpstr>
    </vt:vector>
  </TitlesOfParts>
  <Company>Woodland Joint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Christina Lambie</dc:creator>
  <cp:lastModifiedBy>WJUSD</cp:lastModifiedBy>
  <cp:revision>184</cp:revision>
  <cp:lastPrinted>2018-10-01T15:55:57Z</cp:lastPrinted>
  <dcterms:created xsi:type="dcterms:W3CDTF">2015-06-15T17:49:43Z</dcterms:created>
  <dcterms:modified xsi:type="dcterms:W3CDTF">2019-03-12T15:03:49Z</dcterms:modified>
</cp:coreProperties>
</file>